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5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0"/>
  </p:notesMasterIdLst>
  <p:sldIdLst>
    <p:sldId id="256" r:id="rId2"/>
    <p:sldId id="260" r:id="rId3"/>
    <p:sldId id="259" r:id="rId4"/>
    <p:sldId id="272" r:id="rId5"/>
    <p:sldId id="273" r:id="rId6"/>
    <p:sldId id="274" r:id="rId7"/>
    <p:sldId id="275" r:id="rId8"/>
    <p:sldId id="257" r:id="rId9"/>
    <p:sldId id="258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504" r:id="rId30"/>
    <p:sldId id="297" r:id="rId31"/>
    <p:sldId id="298" r:id="rId32"/>
    <p:sldId id="299" r:id="rId33"/>
    <p:sldId id="300" r:id="rId34"/>
    <p:sldId id="302" r:id="rId35"/>
    <p:sldId id="307" r:id="rId36"/>
    <p:sldId id="308" r:id="rId37"/>
    <p:sldId id="309" r:id="rId38"/>
    <p:sldId id="310" r:id="rId39"/>
    <p:sldId id="512" r:id="rId40"/>
    <p:sldId id="513" r:id="rId41"/>
    <p:sldId id="514" r:id="rId42"/>
    <p:sldId id="505" r:id="rId43"/>
    <p:sldId id="506" r:id="rId44"/>
    <p:sldId id="507" r:id="rId45"/>
    <p:sldId id="508" r:id="rId46"/>
    <p:sldId id="509" r:id="rId47"/>
    <p:sldId id="510" r:id="rId48"/>
    <p:sldId id="511" r:id="rId49"/>
    <p:sldId id="329" r:id="rId50"/>
    <p:sldId id="303" r:id="rId51"/>
    <p:sldId id="304" r:id="rId52"/>
    <p:sldId id="305" r:id="rId53"/>
    <p:sldId id="306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0" r:id="rId63"/>
    <p:sldId id="321" r:id="rId64"/>
    <p:sldId id="322" r:id="rId65"/>
    <p:sldId id="515" r:id="rId66"/>
    <p:sldId id="325" r:id="rId67"/>
    <p:sldId id="326" r:id="rId68"/>
    <p:sldId id="327" r:id="rId69"/>
    <p:sldId id="328" r:id="rId70"/>
    <p:sldId id="495" r:id="rId71"/>
    <p:sldId id="496" r:id="rId72"/>
    <p:sldId id="497" r:id="rId73"/>
    <p:sldId id="498" r:id="rId74"/>
    <p:sldId id="499" r:id="rId75"/>
    <p:sldId id="500" r:id="rId76"/>
    <p:sldId id="501" r:id="rId77"/>
    <p:sldId id="502" r:id="rId78"/>
    <p:sldId id="50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1807D-98CF-40E2-A044-8E6C5F2ADC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7473F-70BF-4568-AC7A-E38C57CF4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8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9EA6D0-300E-46D6-9F31-165E42D8B08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3051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841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E04D0-C241-4E97-9214-EC60523CBD10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908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88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4E226-A7EF-4240-A1BD-89272BDDB57B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06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32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2B56A6-A719-4B46-B35F-02E5202C019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3072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71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C7D0B-1758-4876-92C7-126E230D5BA1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877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88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9FBCEC-B4F8-4AEA-82C5-6AADA30AEB7D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1298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17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1F288-0944-45D9-85D2-B530EE3F9304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313346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7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45178-B1FA-438E-9098-9AD90841EBB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539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3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5ADCA-FEA2-4F22-B4D6-5338947D5BD0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87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92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E2215-5B48-4727-BDA8-8AAD7CF0243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897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48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2D6E-CA94-4783-835F-AF1A351DB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7F2E7-AA7D-4E03-957D-3B8B3C64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397D-D8FF-43C1-954C-CAB5F4C6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DEBC3-80D7-47FE-B888-1CE7CB33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B47A-7CD2-456E-9EB1-CC3D5D0B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3574-316E-4958-924A-132546F3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49FD5-06CE-4D2F-AAA9-500F1BA15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EA544-B1D6-478D-8E84-9BB7C67D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41A05-842A-4A72-9633-BE9136B8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6277A-3D6E-4B30-8D54-B795F07E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8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73A6A-DF4F-48C7-AEB1-9FAA1B56D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F4B4C-E71B-4716-AFBE-6E013BDA8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0C385-96F5-4CF3-87FE-1BEE18F9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078F4-97EC-41FA-BCDA-C8131E1A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EB667-97EA-4AEB-934E-AA4F0A9B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6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AC44-BFDD-49A1-A3EB-76C5AD1C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BF60-BFEC-4CBF-AFA4-2F2017091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E82F8-F2C2-44F6-9BD8-5E125E25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D7E38-B970-4F4A-90AE-1F9792EA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58AFF-2CF1-4AB9-98CE-BA5D9FC7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2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970C-11D7-4EEA-A5EC-FA14B2BA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CDF13-1B03-46F1-8798-D4811ADF9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E3826-35C1-4A57-BCF0-56B9636C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C8C31-2DB7-4847-BD37-94C0B21C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FD24-F781-4A9D-BBC2-04716E81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0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22AA-3BF0-4232-A0F4-CB746A1C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3381-99D6-4F5D-B6D2-8CBABFDCD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23830-FA9A-4697-B844-351883C9E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31CC9-53F6-467D-8C9D-46752FC0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70F5B-2DE6-4A71-B2AD-70E01A03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BC318-6D67-4C2B-8E4B-A8FE11F4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1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7A50-CBF2-48B8-820B-C6200A82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C0C80-730E-4C42-9781-71692E174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9F555-A223-4D6D-981F-3A29E8A4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0EBBE-D981-4029-B042-DE2E1938C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8F062-7DB3-48B3-BA34-2A4598C86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31114-4E38-4C2A-92AF-DBDBBBF4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858E0A-756C-47B6-B502-C3F4174F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2C434-1EB3-4496-ABDA-A7E9177A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2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6B00-154F-4781-AE88-B700E541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2498F-109C-48CD-93BA-ABAA48FE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97107-3629-46E1-B02F-8A966020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1183F-A259-4412-A8AB-1627A507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5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A3FCF-AD9F-4AB2-9139-E2236E2C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3DCC7-FCC1-472F-8051-6A6E6140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BA7EF-3EFA-4E48-9C41-0193743D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4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8393-CC73-4E98-BBB3-1EDA65F3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7A510-22D1-4DBD-A9DB-34619C1F0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374BF-77CE-4F42-9482-46E7C59D7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9A968-4B78-4A7C-850D-135CE552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2CDF6-7A4F-42CD-859C-46F2E3FF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9C7D5-9035-4804-931F-145792A6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9C3D-00B3-48A6-8DA8-ED340F8A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60D5F-6532-4B2C-93F8-08DCD0B73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030DD-9CC6-4CC4-9297-118AD5BA4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F1868-94AF-478F-A694-C8BF454D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C88E0-C908-4E57-8E08-3D3B05E0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D4996-547A-4E2B-ABBA-5B882292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3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13425-C02D-499F-8B7C-CDC92BB6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967F0-FCCD-41B6-AB59-7497D4FB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1A3B5-5086-450F-A80F-E980AE002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CD514-1B69-43D1-89D5-566EECA982E7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30F7B-F2B3-4B36-A9C3-1B1342743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83E96-0BAF-4C24-8050-3B54C3398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9CCA5-A479-4857-B834-7FFF4BDAB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6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9.png"/><Relationship Id="rId4" Type="http://schemas.openxmlformats.org/officeDocument/2006/relationships/image" Target="../media/image16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D792-882D-488E-A991-10A19A1E3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EF72A-4F2F-45D2-90E3-546D901FD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65DCE-BE55-4CDA-9CEA-1BF4CAF6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587326"/>
            <a:ext cx="11479237" cy="568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2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C4A9-5590-487C-8325-56CA49A3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to read and display a</a:t>
            </a:r>
            <a:br>
              <a:rPr lang="en-US" dirty="0"/>
            </a:br>
            <a:r>
              <a:rPr lang="en-US" dirty="0"/>
              <a:t>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12AE-2D31-4D7E-B35C-0CE11F97E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iostream.h</a:t>
            </a:r>
            <a:r>
              <a:rPr lang="en-US" dirty="0"/>
              <a:t>&gt;            </a:t>
            </a:r>
            <a:r>
              <a:rPr lang="en-US" b="1" dirty="0"/>
              <a:t>// header file for input/output</a:t>
            </a:r>
          </a:p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conio.h</a:t>
            </a:r>
            <a:r>
              <a:rPr lang="en-US" dirty="0"/>
              <a:t>&gt;                   </a:t>
            </a:r>
            <a:r>
              <a:rPr lang="en-US" b="1" dirty="0"/>
              <a:t>// header file for </a:t>
            </a:r>
            <a:r>
              <a:rPr lang="en-US" b="1" dirty="0" err="1"/>
              <a:t>clrscr</a:t>
            </a:r>
            <a:r>
              <a:rPr lang="en-US" b="1" dirty="0"/>
              <a:t>() &amp; </a:t>
            </a:r>
            <a:r>
              <a:rPr lang="en-US" b="1" dirty="0" err="1"/>
              <a:t>getch</a:t>
            </a:r>
            <a:r>
              <a:rPr lang="en-US" b="1" dirty="0"/>
              <a:t>()</a:t>
            </a:r>
          </a:p>
          <a:p>
            <a:pPr marL="0" indent="0">
              <a:buNone/>
            </a:pPr>
            <a:r>
              <a:rPr lang="en-US" dirty="0"/>
              <a:t>void main() {</a:t>
            </a:r>
          </a:p>
          <a:p>
            <a:pPr marL="0" indent="0">
              <a:buNone/>
            </a:pPr>
            <a:r>
              <a:rPr lang="en-US" b="1" dirty="0"/>
              <a:t>   //program body begins</a:t>
            </a:r>
          </a:p>
          <a:p>
            <a:pPr marL="0" indent="0">
              <a:buNone/>
            </a:pPr>
            <a:r>
              <a:rPr lang="en-US" dirty="0" err="1"/>
              <a:t>clrscr</a:t>
            </a:r>
            <a:r>
              <a:rPr lang="en-US" dirty="0"/>
              <a:t>();                                    </a:t>
            </a:r>
            <a:r>
              <a:rPr lang="en-US" b="1" dirty="0"/>
              <a:t>//in-built function</a:t>
            </a:r>
          </a:p>
          <a:p>
            <a:pPr marL="0" indent="0">
              <a:buNone/>
            </a:pPr>
            <a:r>
              <a:rPr lang="en-US" dirty="0"/>
              <a:t>int number;                           </a:t>
            </a:r>
            <a:r>
              <a:rPr lang="en-US" b="1" dirty="0"/>
              <a:t>//variable declaration</a:t>
            </a:r>
          </a:p>
          <a:p>
            <a:pPr marL="0" indent="0">
              <a:buNone/>
            </a:pPr>
            <a:r>
              <a:rPr lang="en-US" dirty="0" err="1"/>
              <a:t>cout</a:t>
            </a:r>
            <a:r>
              <a:rPr lang="en-US" dirty="0"/>
              <a:t>&lt;&lt;“enter number “;    </a:t>
            </a:r>
            <a:r>
              <a:rPr lang="en-US" b="1" dirty="0"/>
              <a:t>// user friendly info display</a:t>
            </a:r>
          </a:p>
          <a:p>
            <a:pPr marL="0" indent="0">
              <a:buNone/>
            </a:pPr>
            <a:r>
              <a:rPr lang="en-US" dirty="0" err="1"/>
              <a:t>cin</a:t>
            </a:r>
            <a:r>
              <a:rPr lang="en-US" dirty="0"/>
              <a:t>&gt;&gt;number;                     </a:t>
            </a:r>
            <a:r>
              <a:rPr lang="en-US" b="1" dirty="0"/>
              <a:t>// reading or input value to the variable</a:t>
            </a:r>
          </a:p>
          <a:p>
            <a:pPr marL="0" indent="0">
              <a:buNone/>
            </a:pPr>
            <a:r>
              <a:rPr lang="en-US" dirty="0" err="1"/>
              <a:t>cout</a:t>
            </a:r>
            <a:r>
              <a:rPr lang="en-US" dirty="0"/>
              <a:t>&lt;&lt;“\</a:t>
            </a:r>
            <a:r>
              <a:rPr lang="en-US" dirty="0" err="1"/>
              <a:t>nthe</a:t>
            </a:r>
            <a:r>
              <a:rPr lang="en-US" dirty="0"/>
              <a:t> no. is\n”&lt;&lt;number;   </a:t>
            </a:r>
            <a:r>
              <a:rPr lang="en-US" b="1" dirty="0"/>
              <a:t>//writing or output variable value</a:t>
            </a:r>
          </a:p>
          <a:p>
            <a:pPr marL="0" indent="0">
              <a:buNone/>
            </a:pPr>
            <a:r>
              <a:rPr lang="en-US" dirty="0" err="1"/>
              <a:t>getch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 </a:t>
            </a:r>
            <a:r>
              <a:rPr lang="en-US" b="1" dirty="0"/>
              <a:t>// end of program</a:t>
            </a:r>
          </a:p>
        </p:txBody>
      </p:sp>
    </p:spTree>
    <p:extLst>
      <p:ext uri="{BB962C8B-B14F-4D97-AF65-F5344CB8AC3E}">
        <p14:creationId xmlns:p14="http://schemas.microsoft.com/office/powerpoint/2010/main" val="186180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1923-6E20-496F-BAC4-839B6B8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</a:t>
            </a:r>
            <a:r>
              <a:rPr lang="en-US" b="1" dirty="0"/>
              <a:t>decision making </a:t>
            </a:r>
            <a:r>
              <a:rPr lang="en-US" dirty="0"/>
              <a:t>and </a:t>
            </a:r>
            <a:r>
              <a:rPr lang="en-US" b="1" dirty="0"/>
              <a:t>branching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66988-5734-422E-BC03-7750DD33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1. if Statement</a:t>
            </a:r>
          </a:p>
          <a:p>
            <a:pPr marL="0" indent="0">
              <a:buNone/>
            </a:pPr>
            <a:r>
              <a:rPr lang="en-US" b="1" dirty="0"/>
              <a:t>2. switch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3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9FC-F94B-4427-B948-4F40DD97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E5AC-3DAD-4122-A42B-7219AE9C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Used to control the </a:t>
            </a:r>
            <a:r>
              <a:rPr lang="en-US" b="1" i="1" dirty="0">
                <a:solidFill>
                  <a:srgbClr val="C10000"/>
                </a:solidFill>
                <a:latin typeface="Times New Roman" panose="02020603050405020304" pitchFamily="18" charset="0"/>
              </a:rPr>
              <a:t>flow of execution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of statements.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It’s a </a:t>
            </a:r>
            <a:r>
              <a:rPr lang="en-US" b="1" i="1" dirty="0">
                <a:solidFill>
                  <a:srgbClr val="C10000"/>
                </a:solidFill>
                <a:latin typeface="Times New Roman" panose="02020603050405020304" pitchFamily="18" charset="0"/>
              </a:rPr>
              <a:t>Two-way decision statement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used in conjunction with an expression.</a:t>
            </a:r>
          </a:p>
          <a:p>
            <a:pPr marL="0" indent="0">
              <a:buNone/>
            </a:pPr>
            <a:endParaRPr lang="en-US" dirty="0">
              <a:solidFill>
                <a:srgbClr val="3333FF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  <a:latin typeface="Arial" panose="020B0604020202020204" pitchFamily="34" charset="0"/>
              </a:rPr>
              <a:t> It takes the form: </a:t>
            </a:r>
            <a:r>
              <a:rPr lang="en-US" b="1" dirty="0">
                <a:solidFill>
                  <a:srgbClr val="C10000"/>
                </a:solidFill>
                <a:latin typeface="ArialRoundedMTBold"/>
              </a:rPr>
              <a:t>if(</a:t>
            </a:r>
            <a:r>
              <a:rPr lang="en-US" sz="3200" b="1" dirty="0">
                <a:solidFill>
                  <a:srgbClr val="C1504D"/>
                </a:solidFill>
                <a:latin typeface="ArialRoundedMTBold"/>
              </a:rPr>
              <a:t>test expression</a:t>
            </a:r>
            <a:r>
              <a:rPr lang="en-US" b="1" dirty="0">
                <a:solidFill>
                  <a:srgbClr val="C10000"/>
                </a:solidFill>
                <a:latin typeface="ArialRoundedMTBold"/>
              </a:rPr>
              <a:t>)</a:t>
            </a:r>
          </a:p>
          <a:p>
            <a:pPr marL="0" indent="0">
              <a:buNone/>
            </a:pPr>
            <a:endParaRPr lang="en-US" b="1" dirty="0">
              <a:solidFill>
                <a:srgbClr val="C10000"/>
              </a:solidFill>
              <a:latin typeface="ArialRoundedMTBold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It allows to </a:t>
            </a:r>
            <a:r>
              <a:rPr lang="en-US" b="1" i="1" dirty="0">
                <a:solidFill>
                  <a:srgbClr val="C10000"/>
                </a:solidFill>
                <a:latin typeface="Times New Roman" panose="02020603050405020304" pitchFamily="18" charset="0"/>
              </a:rPr>
              <a:t>evaluate the expression first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and then,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depending on the value; </a:t>
            </a:r>
            <a:r>
              <a:rPr lang="en-US" dirty="0">
                <a:solidFill>
                  <a:srgbClr val="F89746"/>
                </a:solidFill>
                <a:latin typeface="Arial" panose="020B0604020202020204" pitchFamily="34" charset="0"/>
              </a:rPr>
              <a:t>true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en-US" dirty="0">
                <a:solidFill>
                  <a:srgbClr val="F89746"/>
                </a:solidFill>
                <a:latin typeface="Arial" panose="020B0604020202020204" pitchFamily="34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it transfer the control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to a particular statement.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i.e. </a:t>
            </a:r>
            <a:r>
              <a:rPr lang="en-US" b="1" dirty="0">
                <a:solidFill>
                  <a:srgbClr val="C10000"/>
                </a:solidFill>
                <a:latin typeface="ArialRoundedMTBold"/>
              </a:rPr>
              <a:t>Two-way branching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as shown in fig.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66DD7-0CAB-48D3-8825-66FC56D5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757" y="3587947"/>
            <a:ext cx="3319975" cy="23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1C9-0D51-416A-99F3-5D2B08D2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forms of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C03F-E017-471A-AF0B-2298DC1D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Simple if statement.</a:t>
            </a:r>
          </a:p>
          <a:p>
            <a:pPr marL="0" indent="0">
              <a:buNone/>
            </a:pPr>
            <a:r>
              <a:rPr lang="en-US" dirty="0"/>
              <a:t>2. if…else statement.</a:t>
            </a:r>
          </a:p>
          <a:p>
            <a:pPr marL="0" indent="0">
              <a:buNone/>
            </a:pPr>
            <a:r>
              <a:rPr lang="en-US" dirty="0"/>
              <a:t>3. Nested if…else statement.</a:t>
            </a:r>
          </a:p>
          <a:p>
            <a:pPr marL="0" indent="0">
              <a:buNone/>
            </a:pPr>
            <a:r>
              <a:rPr lang="en-US" dirty="0"/>
              <a:t>4. else if ladder.</a:t>
            </a:r>
          </a:p>
        </p:txBody>
      </p:sp>
    </p:spTree>
    <p:extLst>
      <p:ext uri="{BB962C8B-B14F-4D97-AF65-F5344CB8AC3E}">
        <p14:creationId xmlns:p14="http://schemas.microsoft.com/office/powerpoint/2010/main" val="7670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EEFC-4AA0-4651-AFEF-2B096EC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A704-DF71-4FF7-8432-B6484F78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General form of the simplest if statement: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if 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C10000"/>
                </a:solidFill>
                <a:latin typeface="Calibri-Italic"/>
              </a:rPr>
              <a:t>test Expression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{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		statement‐block;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statement_x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0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1813-9A63-4612-87CA-7F8F01B3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else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48281-E023-4C0D-A460-792E51FAF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9D63-9D50-434E-B11E-155652B4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48" y="1825624"/>
            <a:ext cx="9120704" cy="41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E4B0-C885-4050-A549-33B98685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Nesting of if-else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F4629-4220-4E19-9744-0A91B6BF7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987E2-A4EE-4938-8BE4-7F7F16BD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2096086"/>
            <a:ext cx="9129933" cy="40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9481-D0BE-4F6F-A5F0-E2076B1F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The else if Ladder </a:t>
            </a:r>
          </a:p>
        </p:txBody>
      </p:sp>
      <p:pic>
        <p:nvPicPr>
          <p:cNvPr id="1026" name="Picture 2" descr="https://1.bp.blogspot.com/-3QXfxZTx2do/TfaS7rKURjI/AAAAAAAAAGc/zMEtUm05TiY/s1600/6.GIF?ref=Content%20Body">
            <a:extLst>
              <a:ext uri="{FF2B5EF4-FFF2-40B4-BE49-F238E27FC236}">
                <a16:creationId xmlns:a16="http://schemas.microsoft.com/office/drawing/2014/main" id="{3A517929-D372-4C86-8B05-2D060BA54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101" y="2025748"/>
            <a:ext cx="7174523" cy="38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22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269F-9F49-4D56-8901-A2850873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switch </a:t>
            </a:r>
            <a:r>
              <a:rPr lang="en-US" dirty="0"/>
              <a:t>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F3CA-3FA5-47D1-870A-3AA84DF5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Switch is multiple–branching statement- based on a condition, the control is transferred to one of the many possible points. </a:t>
            </a:r>
          </a:p>
          <a:p>
            <a:r>
              <a:rPr lang="en-US" dirty="0"/>
              <a:t>The most flexible control statement in selection structure of program control. </a:t>
            </a:r>
          </a:p>
          <a:p>
            <a:r>
              <a:rPr lang="en-US" dirty="0"/>
              <a:t>Enables the program to execute different statements based on an expression that can have more than two values. Also called multiple choice statements.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FA3-6634-47ED-87E1-EF2F4982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B66A-8953-40FD-95AF-4BD88579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General form: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switch(expression) </a:t>
            </a:r>
          </a:p>
          <a:p>
            <a:pPr marL="0" indent="0">
              <a:buNone/>
            </a:pPr>
            <a:r>
              <a:rPr lang="en-US" dirty="0"/>
              <a:t>{ case value_1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case value_2 : statement(s); </a:t>
            </a:r>
          </a:p>
          <a:p>
            <a:pPr marL="0" indent="0">
              <a:buNone/>
            </a:pPr>
            <a:r>
              <a:rPr lang="en-US" dirty="0"/>
              <a:t>			break; ... case </a:t>
            </a:r>
            <a:r>
              <a:rPr lang="en-US" dirty="0" err="1"/>
              <a:t>value_n</a:t>
            </a:r>
            <a:r>
              <a:rPr lang="en-US" dirty="0"/>
              <a:t>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default : statement(s); }</a:t>
            </a:r>
          </a:p>
          <a:p>
            <a:pPr marL="0" indent="0">
              <a:buNone/>
            </a:pPr>
            <a:r>
              <a:rPr lang="en-US" dirty="0"/>
              <a:t>			 </a:t>
            </a:r>
            <a:r>
              <a:rPr lang="en-US" dirty="0" err="1"/>
              <a:t>next_statement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3949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D2B1-7999-4C5B-9AA7-B2D77AE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9F5AE-8C28-4AAA-A70F-56FD852D4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7B655-AAF2-4012-96CE-111DB63D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8" y="2433710"/>
            <a:ext cx="7343971" cy="30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6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B0A-F0E2-4B1A-9E36-52DA1297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switch- </a:t>
            </a:r>
            <a:r>
              <a:rPr lang="en-US" dirty="0"/>
              <a:t>example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53F7FA-AE8A-4BDA-A290-FA7F63AC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884" y="1997612"/>
            <a:ext cx="7568418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734D-8662-4B62-9345-2D161929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 AND LOOPING</a:t>
            </a:r>
            <a:br>
              <a:rPr lang="en-US" dirty="0"/>
            </a:br>
            <a:r>
              <a:rPr lang="en-US" dirty="0"/>
              <a:t>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AC90-C29D-4195-B953-28665AE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Iterative (repetitive) control structures are used to repeat certain statements for a specified number of times.</a:t>
            </a:r>
          </a:p>
          <a:p>
            <a:r>
              <a:rPr lang="en-US" dirty="0"/>
              <a:t>The statements are executed as long as the condition is true</a:t>
            </a:r>
          </a:p>
          <a:p>
            <a:r>
              <a:rPr lang="en-US" dirty="0"/>
              <a:t>These kind of control structures are also called as loop control</a:t>
            </a:r>
          </a:p>
          <a:p>
            <a:pPr marL="0" indent="0">
              <a:buNone/>
            </a:pPr>
            <a:r>
              <a:rPr lang="en-US" dirty="0"/>
              <a:t>    structures</a:t>
            </a:r>
          </a:p>
          <a:p>
            <a:r>
              <a:rPr lang="en-US" dirty="0"/>
              <a:t>Three kinds of loop control structures: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do while</a:t>
            </a:r>
          </a:p>
          <a:p>
            <a:pPr lvl="1"/>
            <a:r>
              <a:rPr lang="en-US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8258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1C90-8BED-4247-AD04-4A2BCEF8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FFE4-EBEC-43FB-A044-4843A6AE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Basic format: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Calibri-Bold"/>
              </a:rPr>
              <a:t>while (test condition)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Calibri-Bold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Calibri-Bold"/>
              </a:rPr>
              <a:t>               body of the loop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Calibri-Bold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C1504D"/>
                </a:solidFill>
                <a:latin typeface="Wingdings-Regular"/>
              </a:rPr>
              <a:t> </a:t>
            </a:r>
            <a:r>
              <a:rPr lang="en-US" b="1" dirty="0">
                <a:solidFill>
                  <a:srgbClr val="C1504D"/>
                </a:solidFill>
                <a:latin typeface="Calibri-Bold"/>
              </a:rPr>
              <a:t>Entry controlled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loop statement</a:t>
            </a:r>
          </a:p>
          <a:p>
            <a:pPr marL="0" indent="0">
              <a:buNone/>
            </a:pPr>
            <a:r>
              <a:rPr lang="en-US" dirty="0">
                <a:solidFill>
                  <a:srgbClr val="C1504D"/>
                </a:solidFill>
                <a:latin typeface="Wingdings-Regular"/>
              </a:rPr>
              <a:t> </a:t>
            </a:r>
            <a:r>
              <a:rPr lang="en-US" dirty="0">
                <a:solidFill>
                  <a:srgbClr val="C1504D"/>
                </a:solidFill>
                <a:latin typeface="TempusSansITC"/>
              </a:rPr>
              <a:t>Test condition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evaluated &amp; if it is true, then body of the loop is executed.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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After execution, the test condition is again evaluated &amp; if it is true, the body is executed again.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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This is </a:t>
            </a:r>
            <a:r>
              <a:rPr lang="en-US" dirty="0">
                <a:solidFill>
                  <a:srgbClr val="C1504D"/>
                </a:solidFill>
                <a:latin typeface="TempusSansITC"/>
              </a:rPr>
              <a:t>repeated until the test condition becomes false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&amp; control transferred out of the loop.</a:t>
            </a:r>
          </a:p>
          <a:p>
            <a:pPr marL="0" indent="0">
              <a:buNone/>
            </a:pPr>
            <a:r>
              <a:rPr lang="en-US" dirty="0">
                <a:solidFill>
                  <a:srgbClr val="C10000"/>
                </a:solidFill>
                <a:latin typeface="Wingdings-Regular"/>
              </a:rPr>
              <a:t> </a:t>
            </a:r>
            <a:r>
              <a:rPr lang="en-US" b="1" dirty="0">
                <a:solidFill>
                  <a:srgbClr val="C10000"/>
                </a:solidFill>
                <a:latin typeface="ArialRoundedMTBold"/>
              </a:rPr>
              <a:t>Body of loop may not executed if the condition is false at the very first attempt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41A1-DA68-45C1-AE25-944823AF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2FF-ADCF-421F-8611-8FDDB2F3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form: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while (test condition);</a:t>
            </a:r>
          </a:p>
        </p:txBody>
      </p:sp>
    </p:spTree>
    <p:extLst>
      <p:ext uri="{BB962C8B-B14F-4D97-AF65-F5344CB8AC3E}">
        <p14:creationId xmlns:p14="http://schemas.microsoft.com/office/powerpoint/2010/main" val="246944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8F2-0B87-4B8F-BB23-19B9814C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for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8DAF-EAD0-4E71-8D26-09125228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general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(initialization; test condition; increment)</a:t>
            </a:r>
          </a:p>
          <a:p>
            <a:pPr marL="0" indent="0">
              <a:buNone/>
            </a:pPr>
            <a:r>
              <a:rPr lang="en-US" dirty="0"/>
              <a:t> 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Next statement;</a:t>
            </a:r>
          </a:p>
        </p:txBody>
      </p:sp>
    </p:spTree>
    <p:extLst>
      <p:ext uri="{BB962C8B-B14F-4D97-AF65-F5344CB8AC3E}">
        <p14:creationId xmlns:p14="http://schemas.microsoft.com/office/powerpoint/2010/main" val="978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562B-C26C-4CC2-97FD-C1EAC6BD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of </a:t>
            </a:r>
            <a:r>
              <a:rPr lang="en-US" b="1" dirty="0"/>
              <a:t>for </a:t>
            </a:r>
            <a:r>
              <a:rPr lang="en-US" dirty="0"/>
              <a:t>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022B-6FE4-4014-BF3E-144BC6BC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One for statement within another for statement.</a:t>
            </a:r>
          </a:p>
          <a:p>
            <a:pPr marL="0" indent="0">
              <a:buNone/>
            </a:pPr>
            <a:r>
              <a:rPr lang="nn-NO" dirty="0"/>
              <a:t>for (i=0; i&lt; m; ++i)</a:t>
            </a:r>
          </a:p>
          <a:p>
            <a:pPr marL="0" indent="0">
              <a:buNone/>
            </a:pPr>
            <a:r>
              <a:rPr lang="en-US" b="1" dirty="0"/>
              <a:t>	{</a:t>
            </a: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		….</a:t>
            </a:r>
          </a:p>
          <a:p>
            <a:pPr marL="0" indent="0">
              <a:buNone/>
            </a:pPr>
            <a:r>
              <a:rPr lang="en-US" dirty="0"/>
              <a:t>		for (j=0; j &lt; n;++j)</a:t>
            </a:r>
          </a:p>
          <a:p>
            <a:pPr marL="0" indent="0">
              <a:buNone/>
            </a:pPr>
            <a:r>
              <a:rPr lang="en-US" b="1" dirty="0"/>
              <a:t>		{</a:t>
            </a:r>
            <a:r>
              <a:rPr lang="en-US" dirty="0"/>
              <a:t>……</a:t>
            </a:r>
          </a:p>
          <a:p>
            <a:pPr marL="0" indent="0">
              <a:buNone/>
            </a:pPr>
            <a:r>
              <a:rPr lang="en-US" dirty="0"/>
              <a:t>			…..</a:t>
            </a:r>
          </a:p>
          <a:p>
            <a:pPr marL="0" indent="0">
              <a:buNone/>
            </a:pPr>
            <a:r>
              <a:rPr lang="en-US" b="1" dirty="0"/>
              <a:t>		} </a:t>
            </a:r>
            <a:r>
              <a:rPr lang="en-US" dirty="0"/>
              <a:t>// end of inner ‘for’ statement</a:t>
            </a:r>
          </a:p>
          <a:p>
            <a:pPr marL="0" indent="0">
              <a:buNone/>
            </a:pPr>
            <a:r>
              <a:rPr lang="en-US" b="1" dirty="0"/>
              <a:t>	}</a:t>
            </a:r>
            <a:r>
              <a:rPr lang="en-US" dirty="0"/>
              <a:t>// end of outer ‘for’ statement</a:t>
            </a:r>
          </a:p>
        </p:txBody>
      </p:sp>
    </p:spTree>
    <p:extLst>
      <p:ext uri="{BB962C8B-B14F-4D97-AF65-F5344CB8AC3E}">
        <p14:creationId xmlns:p14="http://schemas.microsoft.com/office/powerpoint/2010/main" val="395056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4A00-C1AA-4A7F-979C-9F55A25E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1E9C-7E4C-4D8F-894A-B7C66787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 early exit from a loop can be accomplished by using the </a:t>
            </a:r>
            <a:r>
              <a:rPr lang="en-US" dirty="0">
                <a:solidFill>
                  <a:srgbClr val="F89746"/>
                </a:solidFill>
                <a:latin typeface="TempusSansITC"/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F89746"/>
                </a:solidFill>
                <a:latin typeface="TempusSansITC"/>
              </a:rPr>
              <a:t>  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statement.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break statement is encountered inside a loop, the loop is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immediately exited &amp; the program continues with the statement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immediately following the loop. When the loops are nested , the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break would only exit from the loop containing it.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i.e., the break will exit only a single loop.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569C-F9F1-4812-A872-CE73AE3C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a loop with </a:t>
            </a:r>
            <a:r>
              <a:rPr lang="en-US" b="1" dirty="0"/>
              <a:t>break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D7C7-3784-42D8-9B19-BF6C6C4C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7477-3069-464F-A205-F0D3F669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928765"/>
            <a:ext cx="7759700" cy="42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AA25-FAB8-4FFB-A60B-E022B25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a part of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D92B-CD9A-482D-8895-5B2F5EB4F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a part of the body of the loop under certain conditions </a:t>
            </a:r>
          </a:p>
          <a:p>
            <a:pPr marL="0" indent="0">
              <a:buNone/>
            </a:pPr>
            <a:r>
              <a:rPr lang="en-US" dirty="0"/>
              <a:t>	Using continue statement.</a:t>
            </a:r>
          </a:p>
          <a:p>
            <a:r>
              <a:rPr lang="en-US" dirty="0"/>
              <a:t>As the name implies, causes the loop to be continued with next iteration, after skipping rest of the body of the loop.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F3A51-1F59-4E02-9CEF-42B614A4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3683000"/>
            <a:ext cx="6362700" cy="24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Check if a given number is prime or not</a:t>
            </a:r>
          </a:p>
          <a:p>
            <a:r>
              <a:rPr lang="en-US" dirty="0" smtClean="0"/>
              <a:t>Factorial of given 10 numbers(do not use arrays)</a:t>
            </a:r>
          </a:p>
          <a:p>
            <a:r>
              <a:rPr lang="en-US" dirty="0" smtClean="0"/>
              <a:t>Print all odd numbers between m and n</a:t>
            </a:r>
          </a:p>
          <a:p>
            <a:r>
              <a:rPr lang="en-US" dirty="0" err="1" smtClean="0"/>
              <a:t>Menudriven</a:t>
            </a:r>
            <a:r>
              <a:rPr lang="en-US" dirty="0" smtClean="0"/>
              <a:t> program to sum all elements entered </a:t>
            </a:r>
            <a:r>
              <a:rPr lang="en-US" dirty="0" err="1" smtClean="0"/>
              <a:t>upto</a:t>
            </a:r>
            <a:r>
              <a:rPr lang="en-US" dirty="0" smtClean="0"/>
              <a:t> -1</a:t>
            </a:r>
          </a:p>
          <a:p>
            <a:r>
              <a:rPr lang="en-US" dirty="0" smtClean="0"/>
              <a:t>Find sin(x) using series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Find cos(x) using series</a:t>
            </a:r>
          </a:p>
          <a:p>
            <a:r>
              <a:rPr lang="en-US" dirty="0" smtClean="0"/>
              <a:t>Find e</a:t>
            </a:r>
            <a:r>
              <a:rPr lang="en-US" baseline="30000" dirty="0" smtClean="0"/>
              <a:t>x</a:t>
            </a:r>
            <a:r>
              <a:rPr lang="en-US" dirty="0" smtClean="0"/>
              <a:t> using series</a:t>
            </a:r>
          </a:p>
          <a:p>
            <a:r>
              <a:rPr lang="en-US" dirty="0" smtClean="0"/>
              <a:t>Print triangle in the following form using loops until n.</a:t>
            </a:r>
          </a:p>
          <a:p>
            <a:r>
              <a:rPr lang="en-US" dirty="0" smtClean="0"/>
              <a:t>Ex. If n=6    </a:t>
            </a:r>
          </a:p>
          <a:p>
            <a:r>
              <a:rPr lang="en-US" dirty="0" smtClean="0"/>
              <a:t>1</a:t>
            </a:r>
          </a:p>
          <a:p>
            <a:r>
              <a:rPr lang="en-US" dirty="0" smtClean="0"/>
              <a:t>2	3</a:t>
            </a:r>
          </a:p>
          <a:p>
            <a:r>
              <a:rPr lang="en-US" dirty="0" smtClean="0"/>
              <a:t>4	5	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AEED-DCEC-48EF-833E-47AE529F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44A5-B8AC-407E-8F0E-D48A4B43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21169"/>
            <a:ext cx="8825659" cy="39248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b="1" dirty="0">
                <a:solidFill>
                  <a:srgbClr val="C10000"/>
                </a:solidFill>
                <a:latin typeface="Arial" panose="020B0604020202020204" pitchFamily="34" charset="0"/>
              </a:rPr>
              <a:t>Keywords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words that are basically sequence of characters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defined by a computer language that have one or more fixed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meanings. They are also called as </a:t>
            </a:r>
            <a:r>
              <a:rPr lang="en-US" b="1" i="1" dirty="0" smtClean="0">
                <a:solidFill>
                  <a:srgbClr val="C10000"/>
                </a:solidFill>
                <a:latin typeface="Arial" panose="020B0604020202020204" pitchFamily="34" charset="0"/>
              </a:rPr>
              <a:t>reserved </a:t>
            </a:r>
            <a:r>
              <a:rPr lang="en-US" b="1" i="1" dirty="0">
                <a:solidFill>
                  <a:srgbClr val="C10000"/>
                </a:solidFill>
                <a:latin typeface="Arial" panose="020B0604020202020204" pitchFamily="34" charset="0"/>
              </a:rPr>
              <a:t>words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. Key words cannot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be changed. ex. Int, float, do-while, if, else,…………..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(ii) </a:t>
            </a:r>
            <a:r>
              <a:rPr lang="en-US" b="1" dirty="0">
                <a:solidFill>
                  <a:srgbClr val="C10000"/>
                </a:solidFill>
                <a:latin typeface="Arial" panose="020B0604020202020204" pitchFamily="34" charset="0"/>
              </a:rPr>
              <a:t>Identifiers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words which have to be identified by keywords.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user defined names. ex. int amount, float avg,…………..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(iii) </a:t>
            </a:r>
            <a:r>
              <a:rPr lang="en-US" b="1" dirty="0">
                <a:solidFill>
                  <a:srgbClr val="C10000"/>
                </a:solidFill>
                <a:latin typeface="Arial" panose="020B0604020202020204" pitchFamily="34" charset="0"/>
              </a:rPr>
              <a:t>Operators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+, -, *, %, /, …………….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(iv) </a:t>
            </a:r>
            <a:r>
              <a:rPr lang="en-US" b="1" dirty="0">
                <a:solidFill>
                  <a:srgbClr val="C10000"/>
                </a:solidFill>
                <a:latin typeface="Arial" panose="020B0604020202020204" pitchFamily="34" charset="0"/>
              </a:rPr>
              <a:t>Strings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“Manipal”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(v) </a:t>
            </a:r>
            <a:r>
              <a:rPr lang="en-US" b="1" dirty="0">
                <a:solidFill>
                  <a:srgbClr val="C10000"/>
                </a:solidFill>
                <a:latin typeface="Arial" panose="020B0604020202020204" pitchFamily="34" charset="0"/>
              </a:rPr>
              <a:t>Constants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-15, 10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(vi) </a:t>
            </a:r>
            <a:r>
              <a:rPr lang="en-US" b="1" dirty="0">
                <a:solidFill>
                  <a:srgbClr val="C10000"/>
                </a:solidFill>
                <a:latin typeface="Arial" panose="020B0604020202020204" pitchFamily="34" charset="0"/>
              </a:rPr>
              <a:t>Special Symbols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{ } (,…..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F7A6-FE41-49A1-AE1F-F3E3D7F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3749-DAB8-471F-9C92-93BD78E6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array is a group of related data items that share a common name.</a:t>
            </a:r>
          </a:p>
          <a:p>
            <a:r>
              <a:rPr lang="en-US" dirty="0"/>
              <a:t>The array elements are placed in a contiguous memory	locations.</a:t>
            </a:r>
          </a:p>
          <a:p>
            <a:r>
              <a:rPr lang="en-US" dirty="0"/>
              <a:t>A particular value in an array is indicated by writing an integer number called index number or subscript in a square brackets after the array name.</a:t>
            </a:r>
          </a:p>
          <a:p>
            <a:r>
              <a:rPr lang="en-US" dirty="0"/>
              <a:t>The least value that an index can take in array is 0..</a:t>
            </a:r>
          </a:p>
        </p:txBody>
      </p:sp>
    </p:spTree>
    <p:extLst>
      <p:ext uri="{BB962C8B-B14F-4D97-AF65-F5344CB8AC3E}">
        <p14:creationId xmlns:p14="http://schemas.microsoft.com/office/powerpoint/2010/main" val="28501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1539-8EC1-4114-A41C-D4018598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1D1F-6CEA-4D64-AC11-F91AF0DB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Array Declaration:</a:t>
            </a:r>
          </a:p>
          <a:p>
            <a:pPr marL="0" indent="0">
              <a:buNone/>
            </a:pPr>
            <a:r>
              <a:rPr lang="en-US" dirty="0"/>
              <a:t>	type name [size];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where type is a valid data type (like int, float...)</a:t>
            </a:r>
          </a:p>
          <a:p>
            <a:r>
              <a:rPr lang="en-US" dirty="0"/>
              <a:t>name is a valid identifier &amp; size specifies how many elements the array has to contain.</a:t>
            </a:r>
          </a:p>
          <a:p>
            <a:r>
              <a:rPr lang="en-US" dirty="0"/>
              <a:t>size field is always enclosed in square brackets [ ] and takes static values.</a:t>
            </a:r>
          </a:p>
          <a:p>
            <a:pPr marL="0" indent="0">
              <a:buNone/>
            </a:pPr>
            <a:r>
              <a:rPr lang="en-US" dirty="0"/>
              <a:t>For example</a:t>
            </a:r>
          </a:p>
          <a:p>
            <a:r>
              <a:rPr lang="en-US" dirty="0"/>
              <a:t>an array salary containing 5 elements is declared as follows</a:t>
            </a:r>
          </a:p>
          <a:p>
            <a:pPr marL="0" indent="0">
              <a:buNone/>
            </a:pPr>
            <a:r>
              <a:rPr lang="en-US" dirty="0"/>
              <a:t>	int salary [5];</a:t>
            </a:r>
          </a:p>
        </p:txBody>
      </p:sp>
    </p:spTree>
    <p:extLst>
      <p:ext uri="{BB962C8B-B14F-4D97-AF65-F5344CB8AC3E}">
        <p14:creationId xmlns:p14="http://schemas.microsoft.com/office/powerpoint/2010/main" val="652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7885-CF9B-48B0-8643-05B7EE58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CC68-26C2-4E46-82B3-209D53C9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Dimensional Array</a:t>
            </a:r>
          </a:p>
          <a:p>
            <a:r>
              <a:rPr lang="en-US" dirty="0"/>
              <a:t>A linear list of fixed number of data items of same type.</a:t>
            </a:r>
          </a:p>
          <a:p>
            <a:r>
              <a:rPr lang="en-US" dirty="0"/>
              <a:t>These items are accessed using the same name using a single subscript. E.g. salary [1], salary [4]</a:t>
            </a:r>
          </a:p>
          <a:p>
            <a:r>
              <a:rPr lang="en-US" dirty="0"/>
              <a:t>A list of items can be given one variable name using only one subscript and such a variable is called a single-subscripted variable or a one dimensional array.</a:t>
            </a:r>
          </a:p>
        </p:txBody>
      </p:sp>
    </p:spTree>
    <p:extLst>
      <p:ext uri="{BB962C8B-B14F-4D97-AF65-F5344CB8AC3E}">
        <p14:creationId xmlns:p14="http://schemas.microsoft.com/office/powerpoint/2010/main" val="17769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AED3-5BD8-43B7-8C3E-E5E5049E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EB8A-D3C3-4BB6-8398-A410B819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one-dimensional array (compile time)</a:t>
            </a:r>
          </a:p>
          <a:p>
            <a:pPr marL="0" indent="0">
              <a:buNone/>
            </a:pPr>
            <a:r>
              <a:rPr lang="en-US" b="1" dirty="0"/>
              <a:t>	type array‐name [size]={list of values}</a:t>
            </a:r>
          </a:p>
          <a:p>
            <a:pPr marL="0" indent="0">
              <a:buNone/>
            </a:pPr>
            <a:r>
              <a:rPr lang="en-US" dirty="0"/>
              <a:t>Type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basic data type</a:t>
            </a:r>
          </a:p>
          <a:p>
            <a:pPr marL="0" indent="0">
              <a:buNone/>
            </a:pPr>
            <a:r>
              <a:rPr lang="en-US" dirty="0" err="1"/>
              <a:t>array‐name</a:t>
            </a:r>
            <a:r>
              <a:rPr lang="en-US" dirty="0" err="1">
                <a:sym typeface="Wingdings" panose="05000000000000000000" pitchFamily="2" charset="2"/>
              </a:rPr>
              <a:t></a:t>
            </a:r>
            <a:r>
              <a:rPr lang="en-US" dirty="0" err="1"/>
              <a:t>name</a:t>
            </a:r>
            <a:r>
              <a:rPr lang="en-US" dirty="0"/>
              <a:t> of the array.</a:t>
            </a:r>
          </a:p>
          <a:p>
            <a:pPr marL="0" indent="0">
              <a:buNone/>
            </a:pPr>
            <a:r>
              <a:rPr lang="en-US" dirty="0"/>
              <a:t>Size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maximum number of elements and may be omitted.</a:t>
            </a:r>
          </a:p>
          <a:p>
            <a:pPr marL="0" indent="0">
              <a:buNone/>
            </a:pPr>
            <a:r>
              <a:rPr lang="en-US" dirty="0"/>
              <a:t>List of values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values separated by commas.</a:t>
            </a:r>
          </a:p>
          <a:p>
            <a:r>
              <a:rPr lang="en-US" dirty="0"/>
              <a:t>E.g. int number[3] ={ 0,0,0} or {0} will declare the variable number as an array of size 3 and will assign 0 to each element</a:t>
            </a:r>
          </a:p>
        </p:txBody>
      </p:sp>
    </p:spTree>
    <p:extLst>
      <p:ext uri="{BB962C8B-B14F-4D97-AF65-F5344CB8AC3E}">
        <p14:creationId xmlns:p14="http://schemas.microsoft.com/office/powerpoint/2010/main" val="2340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33A0-71C2-449F-AF4A-090B2549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B880-933B-43CF-84F8-5415459B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/>
              <a:t>Searching &amp; Sorting</a:t>
            </a:r>
          </a:p>
        </p:txBody>
      </p:sp>
    </p:spTree>
    <p:extLst>
      <p:ext uri="{BB962C8B-B14F-4D97-AF65-F5344CB8AC3E}">
        <p14:creationId xmlns:p14="http://schemas.microsoft.com/office/powerpoint/2010/main" val="134186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8EEF-4673-4466-B5FD-91A4E9E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A6017-A15E-4D18-8B95-99111ADE8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1790700"/>
            <a:ext cx="10159999" cy="47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0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F3A8-8B7B-443E-8E10-22B1F60B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629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99EE-F43B-44BE-9EFE-FF3310FFB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F10AD-3A89-4093-BD8E-8AE702E7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827398"/>
            <a:ext cx="9131299" cy="43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1710-9D2C-4302-98D4-EF3A30C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3F9DA-A4A4-4D5F-BE1B-7CEE5A8A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DB24-7BC8-4DEE-9508-E256544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60500"/>
            <a:ext cx="8801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7CCA-5624-44F9-89CF-2226550C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5EFD-BF85-414C-A644-1F1216B2D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8EEB6-0096-467A-89C2-CFBD1175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803070"/>
            <a:ext cx="4368800" cy="42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78D7-76F5-4F84-B9F8-70F6F3CB9480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/>
              <a:t>Selection Sort (Ex. 2.2-2, page 27)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2776" y="1157288"/>
            <a:ext cx="8340725" cy="5465762"/>
          </a:xfrm>
        </p:spPr>
        <p:txBody>
          <a:bodyPr/>
          <a:lstStyle/>
          <a:p>
            <a:r>
              <a:rPr lang="en-US" altLang="en-US"/>
              <a:t>Idea:</a:t>
            </a:r>
          </a:p>
          <a:p>
            <a:pPr lvl="1"/>
            <a:r>
              <a:rPr lang="en-US" altLang="en-US"/>
              <a:t>Find the smallest element in the array</a:t>
            </a:r>
          </a:p>
          <a:p>
            <a:pPr lvl="1"/>
            <a:r>
              <a:rPr lang="en-US" altLang="en-US"/>
              <a:t>Exchange it with the element in the first position</a:t>
            </a:r>
          </a:p>
          <a:p>
            <a:pPr lvl="1"/>
            <a:r>
              <a:rPr lang="en-US" altLang="en-US"/>
              <a:t>Find the second smallest element and exchange it with the element in the second position</a:t>
            </a:r>
          </a:p>
          <a:p>
            <a:pPr lvl="1"/>
            <a:r>
              <a:rPr lang="en-US" altLang="en-US"/>
              <a:t>Continue until the array is sorted</a:t>
            </a:r>
          </a:p>
          <a:p>
            <a:r>
              <a:rPr lang="en-US" altLang="en-US"/>
              <a:t>Disadvantage:</a:t>
            </a:r>
          </a:p>
          <a:p>
            <a:pPr lvl="1"/>
            <a:r>
              <a:rPr lang="en-US" altLang="en-US"/>
              <a:t>Running time depends only slightly on the amount of order in the file</a:t>
            </a:r>
          </a:p>
        </p:txBody>
      </p:sp>
    </p:spTree>
    <p:extLst>
      <p:ext uri="{BB962C8B-B14F-4D97-AF65-F5344CB8AC3E}">
        <p14:creationId xmlns:p14="http://schemas.microsoft.com/office/powerpoint/2010/main" val="14703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EDC4-D0D6-4203-BB10-791977CD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599D1-8B14-4446-8D8F-E1822520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363E6-7AF4-48C5-9951-CCEA134C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-253218"/>
            <a:ext cx="12093526" cy="71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CA1C9E-1EB0-46DF-A3DB-17496F0FE94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pSp>
        <p:nvGrpSpPr>
          <p:cNvPr id="232451" name="Group 3"/>
          <p:cNvGrpSpPr>
            <a:grpSpLocks/>
          </p:cNvGrpSpPr>
          <p:nvPr/>
        </p:nvGrpSpPr>
        <p:grpSpPr bwMode="auto">
          <a:xfrm>
            <a:off x="2028826" y="1379538"/>
            <a:ext cx="3154363" cy="423862"/>
            <a:chOff x="221" y="912"/>
            <a:chExt cx="1987" cy="267"/>
          </a:xfrm>
        </p:grpSpPr>
        <p:sp>
          <p:nvSpPr>
            <p:cNvPr id="232452" name="Rectangle 4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53" name="Rectangle 5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54" name="Rectangle 6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55" name="Rectangle 7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56" name="Rectangle 8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57" name="Rectangle 9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58" name="Rectangle 10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59" name="Line 11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0" name="Line 12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1" name="Line 13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2" name="Line 14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3" name="Line 15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4" name="Line 16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5" name="Line 17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6" name="Line 18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7" name="Line 19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8" name="Line 20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69" name="Oval 21"/>
          <p:cNvSpPr>
            <a:spLocks noChangeArrowheads="1"/>
          </p:cNvSpPr>
          <p:nvPr/>
        </p:nvSpPr>
        <p:spPr bwMode="auto">
          <a:xfrm>
            <a:off x="4745038" y="13827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70" name="Group 22"/>
          <p:cNvGrpSpPr>
            <a:grpSpLocks/>
          </p:cNvGrpSpPr>
          <p:nvPr/>
        </p:nvGrpSpPr>
        <p:grpSpPr bwMode="auto">
          <a:xfrm>
            <a:off x="2028826" y="2032001"/>
            <a:ext cx="3154363" cy="423863"/>
            <a:chOff x="221" y="912"/>
            <a:chExt cx="1987" cy="267"/>
          </a:xfrm>
        </p:grpSpPr>
        <p:sp>
          <p:nvSpPr>
            <p:cNvPr id="232471" name="Rectangle 23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72" name="Rectangle 24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73" name="Rectangle 25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74" name="Rectangle 26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75" name="Rectangle 27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76" name="Rectangle 28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77" name="Rectangle 29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78" name="Line 30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79" name="Line 31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0" name="Line 32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1" name="Line 33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2" name="Line 34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3" name="Line 35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4" name="Line 36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5" name="Line 37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6" name="Line 38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7" name="Line 39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88" name="Oval 40"/>
          <p:cNvSpPr>
            <a:spLocks noChangeArrowheads="1"/>
          </p:cNvSpPr>
          <p:nvPr/>
        </p:nvSpPr>
        <p:spPr bwMode="auto">
          <a:xfrm>
            <a:off x="3833813" y="204470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89" name="Group 41"/>
          <p:cNvGrpSpPr>
            <a:grpSpLocks/>
          </p:cNvGrpSpPr>
          <p:nvPr/>
        </p:nvGrpSpPr>
        <p:grpSpPr bwMode="auto">
          <a:xfrm>
            <a:off x="2028826" y="2693988"/>
            <a:ext cx="3154363" cy="423862"/>
            <a:chOff x="221" y="912"/>
            <a:chExt cx="1987" cy="267"/>
          </a:xfrm>
        </p:grpSpPr>
        <p:sp>
          <p:nvSpPr>
            <p:cNvPr id="232490" name="Rectangle 42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91" name="Rectangle 43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92" name="Rectangle 44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93" name="Rectangle 45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94" name="Rectangle 46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95" name="Rectangle 47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96" name="Rectangle 48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97" name="Line 49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8" name="Line 50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9" name="Line 51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0" name="Line 52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1" name="Line 53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2" name="Line 54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3" name="Line 55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4" name="Line 56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5" name="Line 57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6" name="Line 58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07" name="Oval 59"/>
          <p:cNvSpPr>
            <a:spLocks noChangeArrowheads="1"/>
          </p:cNvSpPr>
          <p:nvPr/>
        </p:nvSpPr>
        <p:spPr bwMode="auto">
          <a:xfrm>
            <a:off x="4289425" y="2700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08" name="Group 60"/>
          <p:cNvGrpSpPr>
            <a:grpSpLocks/>
          </p:cNvGrpSpPr>
          <p:nvPr/>
        </p:nvGrpSpPr>
        <p:grpSpPr bwMode="auto">
          <a:xfrm>
            <a:off x="2028826" y="3367088"/>
            <a:ext cx="3154363" cy="423862"/>
            <a:chOff x="221" y="912"/>
            <a:chExt cx="1987" cy="267"/>
          </a:xfrm>
        </p:grpSpPr>
        <p:sp>
          <p:nvSpPr>
            <p:cNvPr id="232509" name="Rectangle 61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10" name="Rectangle 62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11" name="Rectangle 63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12" name="Rectangle 64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13" name="Rectangle 65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14" name="Rectangle 66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15" name="Rectangle 67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16" name="Line 68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7" name="Line 69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8" name="Line 70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9" name="Line 71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0" name="Line 72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1" name="Line 73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2" name="Line 74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3" name="Line 75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4" name="Line 76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5" name="Line 77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26" name="Oval 78"/>
          <p:cNvSpPr>
            <a:spLocks noChangeArrowheads="1"/>
          </p:cNvSpPr>
          <p:nvPr/>
        </p:nvSpPr>
        <p:spPr bwMode="auto">
          <a:xfrm>
            <a:off x="3836988" y="337185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27" name="Group 79"/>
          <p:cNvGrpSpPr>
            <a:grpSpLocks/>
          </p:cNvGrpSpPr>
          <p:nvPr/>
        </p:nvGrpSpPr>
        <p:grpSpPr bwMode="auto">
          <a:xfrm>
            <a:off x="6380163" y="2032001"/>
            <a:ext cx="3154362" cy="423863"/>
            <a:chOff x="221" y="912"/>
            <a:chExt cx="1987" cy="267"/>
          </a:xfrm>
        </p:grpSpPr>
        <p:sp>
          <p:nvSpPr>
            <p:cNvPr id="232528" name="Rectangle 8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29" name="Rectangle 8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30" name="Rectangle 8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31" name="Rectangle 8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32" name="Rectangle 8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33" name="Rectangle 8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34" name="Rectangle 8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35" name="Line 8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6" name="Line 8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7" name="Line 8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8" name="Line 9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9" name="Line 9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0" name="Line 9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1" name="Line 9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2" name="Line 9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3" name="Line 9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4" name="Line 9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45" name="Oval 97"/>
          <p:cNvSpPr>
            <a:spLocks noChangeArrowheads="1"/>
          </p:cNvSpPr>
          <p:nvPr/>
        </p:nvSpPr>
        <p:spPr bwMode="auto">
          <a:xfrm>
            <a:off x="8639175" y="1387475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546" name="Oval 98"/>
          <p:cNvSpPr>
            <a:spLocks noChangeArrowheads="1"/>
          </p:cNvSpPr>
          <p:nvPr/>
        </p:nvSpPr>
        <p:spPr bwMode="auto">
          <a:xfrm>
            <a:off x="9107488" y="20558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47" name="Group 99"/>
          <p:cNvGrpSpPr>
            <a:grpSpLocks/>
          </p:cNvGrpSpPr>
          <p:nvPr/>
        </p:nvGrpSpPr>
        <p:grpSpPr bwMode="auto">
          <a:xfrm>
            <a:off x="6380163" y="1379538"/>
            <a:ext cx="3154362" cy="423862"/>
            <a:chOff x="221" y="912"/>
            <a:chExt cx="1987" cy="267"/>
          </a:xfrm>
        </p:grpSpPr>
        <p:sp>
          <p:nvSpPr>
            <p:cNvPr id="232548" name="Rectangle 10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49" name="Rectangle 10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50" name="Rectangle 10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51" name="Rectangle 10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52" name="Rectangle 10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53" name="Rectangle 10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54" name="Rectangle 10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55" name="Line 10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6" name="Line 10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7" name="Line 10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8" name="Line 11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9" name="Line 11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0" name="Line 11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1" name="Line 11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2" name="Line 11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3" name="Line 11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4" name="Line 11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grpSp>
        <p:nvGrpSpPr>
          <p:cNvPr id="232565" name="Group 117"/>
          <p:cNvGrpSpPr>
            <a:grpSpLocks/>
          </p:cNvGrpSpPr>
          <p:nvPr/>
        </p:nvGrpSpPr>
        <p:grpSpPr bwMode="auto">
          <a:xfrm>
            <a:off x="6380163" y="2693988"/>
            <a:ext cx="3154362" cy="423862"/>
            <a:chOff x="221" y="912"/>
            <a:chExt cx="1987" cy="267"/>
          </a:xfrm>
        </p:grpSpPr>
        <p:sp>
          <p:nvSpPr>
            <p:cNvPr id="232566" name="Rectangle 118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67" name="Rectangle 119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68" name="Rectangle 120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69" name="Rectangle 121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70" name="Rectangle 122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71" name="Rectangle 123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72" name="Rectangle 124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73" name="Line 125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4" name="Line 126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5" name="Line 127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6" name="Line 128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7" name="Line 129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8" name="Line 130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9" name="Line 131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0" name="Line 132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1" name="Line 133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2" name="Line 134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83" name="Oval 135"/>
          <p:cNvSpPr>
            <a:spLocks noChangeArrowheads="1"/>
          </p:cNvSpPr>
          <p:nvPr/>
        </p:nvSpPr>
        <p:spPr bwMode="auto">
          <a:xfrm>
            <a:off x="9093200" y="270668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84" name="Group 136"/>
          <p:cNvGrpSpPr>
            <a:grpSpLocks/>
          </p:cNvGrpSpPr>
          <p:nvPr/>
        </p:nvGrpSpPr>
        <p:grpSpPr bwMode="auto">
          <a:xfrm>
            <a:off x="6380163" y="3367088"/>
            <a:ext cx="3154362" cy="423862"/>
            <a:chOff x="221" y="912"/>
            <a:chExt cx="1987" cy="267"/>
          </a:xfrm>
        </p:grpSpPr>
        <p:sp>
          <p:nvSpPr>
            <p:cNvPr id="232585" name="Rectangle 137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86" name="Rectangle 138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87" name="Rectangle 139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88" name="Rectangle 140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89" name="Rectangle 141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90" name="Rectangle 142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91" name="Rectangle 143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92" name="Line 144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3" name="Line 145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4" name="Line 146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5" name="Line 147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6" name="Line 148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7" name="Line 149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8" name="Line 150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9" name="Line 151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0" name="Line 152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1" name="Line 153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1076B9-755D-43EE-A518-ACF75162723F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Selection Sort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/>
              <a:t> </a:t>
            </a:r>
            <a:r>
              <a:rPr lang="en-US" altLang="en-US">
                <a:solidFill>
                  <a:schemeClr val="tx1"/>
                </a:solidFill>
              </a:rPr>
              <a:t>SELECTION-SORT</a:t>
            </a:r>
            <a:r>
              <a:rPr lang="en-US" altLang="en-US" i="1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i="1">
                <a:solidFill>
                  <a:schemeClr val="tx1"/>
                </a:solidFill>
              </a:rPr>
              <a:t>	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← length[A]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 ←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- 1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do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</a:t>
            </a:r>
            <a:r>
              <a:rPr lang="en-US" altLang="en-US">
                <a:solidFill>
                  <a:schemeClr val="tx1"/>
                </a:solidFill>
              </a:rPr>
              <a:t> ←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      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i ← j + 1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   do if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A[i] &lt; A[smallest]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	   then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 ← i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	      exchange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A[j] ↔ A[smallest]</a:t>
            </a:r>
          </a:p>
          <a:p>
            <a:pPr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grpSp>
        <p:nvGrpSpPr>
          <p:cNvPr id="231428" name="Group 4"/>
          <p:cNvGrpSpPr>
            <a:grpSpLocks/>
          </p:cNvGrpSpPr>
          <p:nvPr/>
        </p:nvGrpSpPr>
        <p:grpSpPr bwMode="auto">
          <a:xfrm>
            <a:off x="6937376" y="1808163"/>
            <a:ext cx="3154363" cy="423862"/>
            <a:chOff x="221" y="912"/>
            <a:chExt cx="1987" cy="267"/>
          </a:xfrm>
        </p:grpSpPr>
        <p:sp>
          <p:nvSpPr>
            <p:cNvPr id="231429" name="Rectangle 5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1430" name="Rectangle 6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1431" name="Rectangle 7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1432" name="Rectangle 8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1433" name="Rectangle 9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1434" name="Rectangle 10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1435" name="Rectangle 11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1436" name="Line 12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7" name="Line 13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8" name="Line 14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9" name="Line 15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0" name="Line 16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1" name="Line 17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2" name="Line 18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3" name="Line 19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4" name="Line 20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5" name="Line 21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1446" name="Oval 22"/>
          <p:cNvSpPr>
            <a:spLocks noChangeArrowheads="1"/>
          </p:cNvSpPr>
          <p:nvPr/>
        </p:nvSpPr>
        <p:spPr bwMode="auto">
          <a:xfrm>
            <a:off x="9653588" y="1811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22BE0E-D4CB-41DC-A3FF-4049E4944042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/>
              <a:t>Idea: like sorting a hand of playing cards</a:t>
            </a:r>
          </a:p>
          <a:p>
            <a:pPr lvl="1">
              <a:lnSpc>
                <a:spcPct val="110000"/>
              </a:lnSpc>
            </a:pPr>
            <a:r>
              <a:rPr lang="en-US" altLang="en-US"/>
              <a:t>Start with an empty left hand and the cards facing down on the table.</a:t>
            </a:r>
          </a:p>
          <a:p>
            <a:pPr lvl="1">
              <a:lnSpc>
                <a:spcPct val="110000"/>
              </a:lnSpc>
            </a:pPr>
            <a:r>
              <a:rPr lang="en-US" altLang="en-US"/>
              <a:t>Remove one card at a time from the table, and insert it into the correct position in the left hand</a:t>
            </a:r>
          </a:p>
          <a:p>
            <a:pPr lvl="2">
              <a:lnSpc>
                <a:spcPct val="110000"/>
              </a:lnSpc>
            </a:pPr>
            <a:r>
              <a:rPr lang="en-US" altLang="en-US"/>
              <a:t>compare it with each of the cards already in the hand, from right to left</a:t>
            </a:r>
          </a:p>
          <a:p>
            <a:pPr lvl="1">
              <a:lnSpc>
                <a:spcPct val="110000"/>
              </a:lnSpc>
            </a:pPr>
            <a:r>
              <a:rPr lang="en-US" altLang="en-US"/>
              <a:t>The cards held in the left hand are sorted</a:t>
            </a:r>
          </a:p>
          <a:p>
            <a:pPr lvl="2">
              <a:lnSpc>
                <a:spcPct val="110000"/>
              </a:lnSpc>
            </a:pPr>
            <a:r>
              <a:rPr lang="en-US" altLang="en-US"/>
              <a:t>these cards were originally the top cards of the pile on the table</a:t>
            </a:r>
          </a:p>
        </p:txBody>
      </p:sp>
    </p:spTree>
    <p:extLst>
      <p:ext uri="{BB962C8B-B14F-4D97-AF65-F5344CB8AC3E}">
        <p14:creationId xmlns:p14="http://schemas.microsoft.com/office/powerpoint/2010/main" val="16132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82D256-343F-46D8-B938-3AAAC080645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5922963" y="1989139"/>
            <a:ext cx="425926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400" b="1">
                <a:solidFill>
                  <a:srgbClr val="990033"/>
                </a:solidFill>
              </a:rPr>
              <a:t>To insert 12, we need to make room for it by moving first 36 and then 24.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title"/>
          </p:nvPr>
        </p:nvSpPr>
        <p:spPr>
          <a:xfrm>
            <a:off x="2032001" y="617538"/>
            <a:ext cx="6327775" cy="258762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/>
              <a:t>Insertion Sort</a:t>
            </a:r>
          </a:p>
        </p:txBody>
      </p:sp>
      <p:grpSp>
        <p:nvGrpSpPr>
          <p:cNvPr id="310276" name="Group 4"/>
          <p:cNvGrpSpPr>
            <a:grpSpLocks/>
          </p:cNvGrpSpPr>
          <p:nvPr/>
        </p:nvGrpSpPr>
        <p:grpSpPr bwMode="auto">
          <a:xfrm>
            <a:off x="2303464" y="2933701"/>
            <a:ext cx="2078037" cy="1235075"/>
            <a:chOff x="491" y="1848"/>
            <a:chExt cx="1309" cy="778"/>
          </a:xfrm>
        </p:grpSpPr>
        <p:sp>
          <p:nvSpPr>
            <p:cNvPr id="310277" name="AutoShape 5"/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278" name="AutoShape 6"/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279" name="AutoShape 7"/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280" name="Rectangle 8"/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310281" name="Rectangle 9"/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310282" name="Rectangle 10"/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310283" name="AutoShape 11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4" name="Rectangle 12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310285" name="AutoShape 13"/>
          <p:cNvSpPr>
            <a:spLocks noChangeArrowheads="1"/>
          </p:cNvSpPr>
          <p:nvPr/>
        </p:nvSpPr>
        <p:spPr bwMode="auto">
          <a:xfrm rot="1740000" flipH="1">
            <a:off x="4308475" y="314960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6" name="Rectangle 14"/>
          <p:cNvSpPr>
            <a:spLocks noChangeArrowheads="1"/>
          </p:cNvSpPr>
          <p:nvPr/>
        </p:nvSpPr>
        <p:spPr bwMode="auto">
          <a:xfrm rot="1500000">
            <a:off x="4453993" y="331488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976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AE4A0-55BC-4F6D-83C8-1A3E2905D774}" type="slidenum">
              <a:rPr lang="en-US" altLang="en-US"/>
              <a:pPr/>
              <a:t>44</a:t>
            </a:fld>
            <a:endParaRPr lang="en-US" altLang="en-US"/>
          </a:p>
        </p:txBody>
      </p:sp>
      <p:grpSp>
        <p:nvGrpSpPr>
          <p:cNvPr id="312322" name="Group 2"/>
          <p:cNvGrpSpPr>
            <a:grpSpLocks/>
          </p:cNvGrpSpPr>
          <p:nvPr/>
        </p:nvGrpSpPr>
        <p:grpSpPr bwMode="auto">
          <a:xfrm>
            <a:off x="2303464" y="2933701"/>
            <a:ext cx="2078037" cy="1235075"/>
            <a:chOff x="491" y="1848"/>
            <a:chExt cx="1309" cy="778"/>
          </a:xfrm>
        </p:grpSpPr>
        <p:sp>
          <p:nvSpPr>
            <p:cNvPr id="312323" name="AutoShape 3"/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4" name="AutoShape 4"/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5" name="AutoShape 5"/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6" name="Rectangle 6"/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312327" name="Rectangle 7"/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312328" name="Rectangle 8"/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312330" name="Rectangle 10"/>
          <p:cNvSpPr>
            <a:spLocks noGrp="1" noChangeArrowheads="1"/>
          </p:cNvSpPr>
          <p:nvPr>
            <p:ph type="title"/>
          </p:nvPr>
        </p:nvSpPr>
        <p:spPr>
          <a:xfrm>
            <a:off x="1947863" y="358775"/>
            <a:ext cx="6424612" cy="388938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/>
              <a:t>Insertion Sort</a:t>
            </a:r>
          </a:p>
        </p:txBody>
      </p:sp>
      <p:sp>
        <p:nvSpPr>
          <p:cNvPr id="312331" name="AutoShape 11"/>
          <p:cNvSpPr>
            <a:spLocks noChangeArrowheads="1"/>
          </p:cNvSpPr>
          <p:nvPr/>
        </p:nvSpPr>
        <p:spPr bwMode="auto">
          <a:xfrm rot="1740000" flipH="1">
            <a:off x="5030788" y="314960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2" name="Rectangle 12"/>
          <p:cNvSpPr>
            <a:spLocks noChangeArrowheads="1"/>
          </p:cNvSpPr>
          <p:nvPr/>
        </p:nvSpPr>
        <p:spPr bwMode="auto">
          <a:xfrm rot="1500000">
            <a:off x="5176305" y="331488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36</a:t>
            </a:r>
          </a:p>
        </p:txBody>
      </p:sp>
      <p:sp>
        <p:nvSpPr>
          <p:cNvPr id="312333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353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8B2859-CDF9-4EE3-998D-C670A21FDF6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title"/>
          </p:nvPr>
        </p:nvSpPr>
        <p:spPr>
          <a:xfrm>
            <a:off x="1865313" y="230189"/>
            <a:ext cx="6494462" cy="517525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/>
              <a:t>Insertion Sort</a:t>
            </a:r>
          </a:p>
        </p:txBody>
      </p:sp>
      <p:sp>
        <p:nvSpPr>
          <p:cNvPr id="314372" name="AutoShape 4"/>
          <p:cNvSpPr>
            <a:spLocks noChangeArrowheads="1"/>
          </p:cNvSpPr>
          <p:nvPr/>
        </p:nvSpPr>
        <p:spPr bwMode="auto">
          <a:xfrm rot="20400000">
            <a:off x="2303463" y="3081339"/>
            <a:ext cx="728662" cy="1087437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3" name="AutoShape 5"/>
          <p:cNvSpPr>
            <a:spLocks noChangeArrowheads="1"/>
          </p:cNvSpPr>
          <p:nvPr/>
        </p:nvSpPr>
        <p:spPr bwMode="auto">
          <a:xfrm rot="21180000">
            <a:off x="3001964" y="2933700"/>
            <a:ext cx="727075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 rot="20460000">
            <a:off x="2414269" y="3141848"/>
            <a:ext cx="39433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6</a:t>
            </a:r>
          </a:p>
        </p:txBody>
      </p:sp>
      <p:sp>
        <p:nvSpPr>
          <p:cNvPr id="314375" name="Rectangle 7"/>
          <p:cNvSpPr>
            <a:spLocks noChangeArrowheads="1"/>
          </p:cNvSpPr>
          <p:nvPr/>
        </p:nvSpPr>
        <p:spPr bwMode="auto">
          <a:xfrm rot="21180000">
            <a:off x="3030005" y="306723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10</a:t>
            </a:r>
          </a:p>
        </p:txBody>
      </p:sp>
      <p:grpSp>
        <p:nvGrpSpPr>
          <p:cNvPr id="314376" name="Group 8"/>
          <p:cNvGrpSpPr>
            <a:grpSpLocks/>
          </p:cNvGrpSpPr>
          <p:nvPr/>
        </p:nvGrpSpPr>
        <p:grpSpPr bwMode="auto">
          <a:xfrm>
            <a:off x="4375150" y="2935288"/>
            <a:ext cx="1404938" cy="1300162"/>
            <a:chOff x="1796" y="1849"/>
            <a:chExt cx="885" cy="819"/>
          </a:xfrm>
        </p:grpSpPr>
        <p:sp>
          <p:nvSpPr>
            <p:cNvPr id="314377" name="AutoShape 9"/>
            <p:cNvSpPr>
              <a:spLocks noChangeArrowheads="1"/>
            </p:cNvSpPr>
            <p:nvPr/>
          </p:nvSpPr>
          <p:spPr bwMode="auto">
            <a:xfrm rot="720000">
              <a:off x="1796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8" name="AutoShape 10"/>
            <p:cNvSpPr>
              <a:spLocks noChangeArrowheads="1"/>
            </p:cNvSpPr>
            <p:nvPr/>
          </p:nvSpPr>
          <p:spPr bwMode="auto">
            <a:xfrm rot="1740000" flipH="1">
              <a:off x="2209" y="1984"/>
              <a:ext cx="460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9" name="Rectangle 11"/>
            <p:cNvSpPr>
              <a:spLocks noChangeArrowheads="1"/>
            </p:cNvSpPr>
            <p:nvPr/>
          </p:nvSpPr>
          <p:spPr bwMode="auto">
            <a:xfrm rot="480000">
              <a:off x="1871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  <p:sp>
          <p:nvSpPr>
            <p:cNvPr id="314380" name="Rectangle 12"/>
            <p:cNvSpPr>
              <a:spLocks noChangeArrowheads="1"/>
            </p:cNvSpPr>
            <p:nvPr/>
          </p:nvSpPr>
          <p:spPr bwMode="auto">
            <a:xfrm rot="1500000">
              <a:off x="2301" y="2088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36</a:t>
              </a:r>
            </a:p>
          </p:txBody>
        </p:sp>
      </p:grpSp>
      <p:sp>
        <p:nvSpPr>
          <p:cNvPr id="314381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82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2552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BD4D8-8F9D-4B60-95A9-F68D27293C3D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80579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18683" r="5267" b="65454"/>
          <a:stretch>
            <a:fillRect/>
          </a:stretch>
        </p:blipFill>
        <p:spPr>
          <a:xfrm>
            <a:off x="3516314" y="3756026"/>
            <a:ext cx="5068887" cy="855663"/>
          </a:xfrm>
          <a:noFill/>
          <a:ln/>
        </p:spPr>
      </p:pic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5168900" y="3611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90" name="Text Box 14"/>
          <p:cNvSpPr txBox="1">
            <a:spLocks noChangeArrowheads="1"/>
          </p:cNvSpPr>
          <p:nvPr/>
        </p:nvSpPr>
        <p:spPr bwMode="auto">
          <a:xfrm>
            <a:off x="3835401" y="1960563"/>
            <a:ext cx="4335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/>
              <a:t>5      2      4      6      1      3</a:t>
            </a:r>
          </a:p>
        </p:txBody>
      </p:sp>
      <p:sp>
        <p:nvSpPr>
          <p:cNvPr id="280591" name="Text Box 15"/>
          <p:cNvSpPr txBox="1">
            <a:spLocks noChangeArrowheads="1"/>
          </p:cNvSpPr>
          <p:nvPr/>
        </p:nvSpPr>
        <p:spPr bwMode="auto">
          <a:xfrm>
            <a:off x="5391151" y="1495425"/>
            <a:ext cx="12624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input array </a:t>
            </a:r>
          </a:p>
        </p:txBody>
      </p:sp>
      <p:sp>
        <p:nvSpPr>
          <p:cNvPr id="280592" name="Text Box 16"/>
          <p:cNvSpPr txBox="1">
            <a:spLocks noChangeArrowheads="1"/>
          </p:cNvSpPr>
          <p:nvPr/>
        </p:nvSpPr>
        <p:spPr bwMode="auto">
          <a:xfrm>
            <a:off x="3333750" y="3306763"/>
            <a:ext cx="14319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left sub-array</a:t>
            </a:r>
          </a:p>
        </p:txBody>
      </p:sp>
      <p:sp>
        <p:nvSpPr>
          <p:cNvPr id="280593" name="Text Box 17"/>
          <p:cNvSpPr txBox="1">
            <a:spLocks noChangeArrowheads="1"/>
          </p:cNvSpPr>
          <p:nvPr/>
        </p:nvSpPr>
        <p:spPr bwMode="auto">
          <a:xfrm>
            <a:off x="6229351" y="3322638"/>
            <a:ext cx="155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right sub-array</a:t>
            </a:r>
          </a:p>
        </p:txBody>
      </p:sp>
      <p:sp>
        <p:nvSpPr>
          <p:cNvPr id="280594" name="Text Box 18"/>
          <p:cNvSpPr txBox="1">
            <a:spLocks noChangeArrowheads="1"/>
          </p:cNvSpPr>
          <p:nvPr/>
        </p:nvSpPr>
        <p:spPr bwMode="auto">
          <a:xfrm>
            <a:off x="3241676" y="2832100"/>
            <a:ext cx="53413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DD0111"/>
                </a:solidFill>
              </a:rPr>
              <a:t>at each iteration, the array is divided in two sub-arrays:</a:t>
            </a:r>
          </a:p>
        </p:txBody>
      </p:sp>
      <p:sp>
        <p:nvSpPr>
          <p:cNvPr id="280595" name="Text Box 19"/>
          <p:cNvSpPr txBox="1">
            <a:spLocks noChangeArrowheads="1"/>
          </p:cNvSpPr>
          <p:nvPr/>
        </p:nvSpPr>
        <p:spPr bwMode="auto">
          <a:xfrm>
            <a:off x="4110038" y="4587876"/>
            <a:ext cx="81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sorted</a:t>
            </a:r>
          </a:p>
        </p:txBody>
      </p:sp>
      <p:sp>
        <p:nvSpPr>
          <p:cNvPr id="280596" name="Text Box 20"/>
          <p:cNvSpPr txBox="1">
            <a:spLocks noChangeArrowheads="1"/>
          </p:cNvSpPr>
          <p:nvPr/>
        </p:nvSpPr>
        <p:spPr bwMode="auto">
          <a:xfrm>
            <a:off x="6365876" y="4491038"/>
            <a:ext cx="10317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unsorted</a:t>
            </a:r>
          </a:p>
        </p:txBody>
      </p:sp>
    </p:spTree>
    <p:extLst>
      <p:ext uri="{BB962C8B-B14F-4D97-AF65-F5344CB8AC3E}">
        <p14:creationId xmlns:p14="http://schemas.microsoft.com/office/powerpoint/2010/main" val="282815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8350D1-7696-4781-B889-48CD0F7890C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79556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4437" r="5267" b="9506"/>
          <a:stretch>
            <a:fillRect/>
          </a:stretch>
        </p:blipFill>
        <p:spPr>
          <a:xfrm>
            <a:off x="2025650" y="1552575"/>
            <a:ext cx="5068888" cy="4641850"/>
          </a:xfrm>
          <a:noFill/>
          <a:ln/>
        </p:spPr>
      </p:pic>
      <p:graphicFrame>
        <p:nvGraphicFramePr>
          <p:cNvPr id="279557" name="Object 5"/>
          <p:cNvGraphicFramePr>
            <a:graphicFrameLocks noChangeAspect="1"/>
          </p:cNvGraphicFramePr>
          <p:nvPr/>
        </p:nvGraphicFramePr>
        <p:xfrm>
          <a:off x="7207250" y="1290639"/>
          <a:ext cx="198913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Paint Shop Pro Image" r:id="rId5" imgW="2526829" imgH="1395500" progId="PaintShopPro">
                  <p:embed/>
                </p:oleObj>
              </mc:Choice>
              <mc:Fallback>
                <p:oleObj name="Paint Shop Pro Image" r:id="rId5" imgW="2526829" imgH="1395500" progId="PaintShopPro">
                  <p:embed/>
                  <p:pic>
                    <p:nvPicPr>
                      <p:cNvPr id="279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1290639"/>
                        <a:ext cx="198913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8" name="Object 6"/>
          <p:cNvGraphicFramePr>
            <a:graphicFrameLocks noChangeAspect="1"/>
          </p:cNvGraphicFramePr>
          <p:nvPr/>
        </p:nvGraphicFramePr>
        <p:xfrm>
          <a:off x="7161213" y="2127251"/>
          <a:ext cx="21082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Paint Shop Pro Image" r:id="rId7" imgW="2575610" imgH="1385741" progId="PaintShopPro">
                  <p:embed/>
                </p:oleObj>
              </mc:Choice>
              <mc:Fallback>
                <p:oleObj name="Paint Shop Pro Image" r:id="rId7" imgW="2575610" imgH="1385741" progId="PaintShopPro">
                  <p:embed/>
                  <p:pic>
                    <p:nvPicPr>
                      <p:cNvPr id="2795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2127251"/>
                        <a:ext cx="21082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9" name="Object 7"/>
          <p:cNvGraphicFramePr>
            <a:graphicFrameLocks noChangeAspect="1"/>
          </p:cNvGraphicFramePr>
          <p:nvPr/>
        </p:nvGraphicFramePr>
        <p:xfrm>
          <a:off x="7081838" y="3032126"/>
          <a:ext cx="2138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Paint Shop Pro Image" r:id="rId9" imgW="2526829" imgH="1414634" progId="PaintShopPro">
                  <p:embed/>
                </p:oleObj>
              </mc:Choice>
              <mc:Fallback>
                <p:oleObj name="Paint Shop Pro Image" r:id="rId9" imgW="2526829" imgH="1414634" progId="PaintShopPro">
                  <p:embed/>
                  <p:pic>
                    <p:nvPicPr>
                      <p:cNvPr id="2795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838" y="3032126"/>
                        <a:ext cx="2138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0" name="Object 8"/>
          <p:cNvGraphicFramePr>
            <a:graphicFrameLocks noChangeAspect="1"/>
          </p:cNvGraphicFramePr>
          <p:nvPr/>
        </p:nvGraphicFramePr>
        <p:xfrm>
          <a:off x="7050088" y="3976689"/>
          <a:ext cx="22717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Paint Shop Pro Image" r:id="rId11" imgW="2712195" imgH="1453659" progId="PaintShopPro">
                  <p:embed/>
                </p:oleObj>
              </mc:Choice>
              <mc:Fallback>
                <p:oleObj name="Paint Shop Pro Image" r:id="rId11" imgW="2712195" imgH="1453659" progId="PaintShopPro">
                  <p:embed/>
                  <p:pic>
                    <p:nvPicPr>
                      <p:cNvPr id="2795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088" y="3976689"/>
                        <a:ext cx="22717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1" name="Object 9"/>
          <p:cNvGraphicFramePr>
            <a:graphicFrameLocks noChangeAspect="1"/>
          </p:cNvGraphicFramePr>
          <p:nvPr/>
        </p:nvGraphicFramePr>
        <p:xfrm>
          <a:off x="7127875" y="4879976"/>
          <a:ext cx="21082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Paint Shop Pro Image" r:id="rId13" imgW="2546341" imgH="1424390" progId="PaintShopPro">
                  <p:embed/>
                </p:oleObj>
              </mc:Choice>
              <mc:Fallback>
                <p:oleObj name="Paint Shop Pro Image" r:id="rId13" imgW="2546341" imgH="1424390" progId="PaintShopPro">
                  <p:embed/>
                  <p:pic>
                    <p:nvPicPr>
                      <p:cNvPr id="2795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4879976"/>
                        <a:ext cx="21082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62" name="Line 10"/>
          <p:cNvSpPr>
            <a:spLocks noChangeShapeType="1"/>
          </p:cNvSpPr>
          <p:nvPr/>
        </p:nvSpPr>
        <p:spPr bwMode="auto">
          <a:xfrm>
            <a:off x="2822575" y="1325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3" name="Line 11"/>
          <p:cNvSpPr>
            <a:spLocks noChangeShapeType="1"/>
          </p:cNvSpPr>
          <p:nvPr/>
        </p:nvSpPr>
        <p:spPr bwMode="auto">
          <a:xfrm>
            <a:off x="3697288" y="2209800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4" name="Line 12"/>
          <p:cNvSpPr>
            <a:spLocks noChangeShapeType="1"/>
          </p:cNvSpPr>
          <p:nvPr/>
        </p:nvSpPr>
        <p:spPr bwMode="auto">
          <a:xfrm>
            <a:off x="4619625" y="29876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5443538" y="38639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6" name="Line 14"/>
          <p:cNvSpPr>
            <a:spLocks noChangeShapeType="1"/>
          </p:cNvSpPr>
          <p:nvPr/>
        </p:nvSpPr>
        <p:spPr bwMode="auto">
          <a:xfrm>
            <a:off x="6238875" y="47148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7768B3-9F0B-40D8-83F5-8ADD618B4FF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INSERTION-SORT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838" y="1214439"/>
            <a:ext cx="8229600" cy="54117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/>
              <a:t> </a:t>
            </a:r>
            <a:r>
              <a:rPr lang="en-US" altLang="en-US">
                <a:solidFill>
                  <a:schemeClr val="tx1"/>
                </a:solidFill>
              </a:rPr>
              <a:t>INSERTION-SORT</a:t>
            </a:r>
            <a:r>
              <a:rPr lang="en-US" altLang="en-US" i="1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 ← 2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</a:rPr>
              <a:t>n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do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key</a:t>
            </a:r>
            <a:r>
              <a:rPr lang="en-US" altLang="en-US">
                <a:solidFill>
                  <a:schemeClr val="tx1"/>
                </a:solidFill>
              </a:rPr>
              <a:t> ←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 j ]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</a:t>
            </a:r>
            <a:r>
              <a:rPr lang="en-US" altLang="en-US" sz="2000"/>
              <a:t>	      Insert </a:t>
            </a:r>
            <a:r>
              <a:rPr lang="en-US" altLang="en-US" sz="2000">
                <a:latin typeface="Comic Sans MS" panose="030F0702030302020204" pitchFamily="66" charset="0"/>
              </a:rPr>
              <a:t>A[ j ]</a:t>
            </a:r>
            <a:r>
              <a:rPr lang="en-US" altLang="en-US" sz="2000"/>
              <a:t> into the sorted sequence </a:t>
            </a:r>
            <a:r>
              <a:rPr lang="en-US" altLang="en-US" sz="2000">
                <a:latin typeface="Comic Sans MS" panose="030F0702030302020204" pitchFamily="66" charset="0"/>
              </a:rPr>
              <a:t>A[1 . . j -1]</a:t>
            </a:r>
            <a:endParaRPr lang="en-US" altLang="en-US" sz="2000"/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	    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i ← j - 1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     while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i &gt; 0</a:t>
            </a:r>
            <a:r>
              <a:rPr lang="en-US" altLang="en-US">
                <a:solidFill>
                  <a:schemeClr val="tx1"/>
                </a:solidFill>
              </a:rPr>
              <a:t> and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A[i] &gt; key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		</a:t>
            </a:r>
            <a:r>
              <a:rPr lang="en-US" altLang="en-US" b="1">
                <a:solidFill>
                  <a:schemeClr val="tx1"/>
                </a:solidFill>
              </a:rPr>
              <a:t>do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A[i + 1] ← A[i]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		     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i ← i – 1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	    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A[i + 1] ← key</a:t>
            </a:r>
          </a:p>
          <a:p>
            <a:r>
              <a:rPr lang="en-US" altLang="en-US">
                <a:solidFill>
                  <a:schemeClr val="tx1"/>
                </a:solidFill>
              </a:rPr>
              <a:t>Insertion sort – sorts the elements in place</a:t>
            </a:r>
            <a:endParaRPr lang="en-US" alt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12996" name="Group 4"/>
          <p:cNvGrpSpPr>
            <a:grpSpLocks/>
          </p:cNvGrpSpPr>
          <p:nvPr/>
        </p:nvGrpSpPr>
        <p:grpSpPr bwMode="auto">
          <a:xfrm>
            <a:off x="6210300" y="1328738"/>
            <a:ext cx="4267200" cy="762000"/>
            <a:chOff x="528" y="1392"/>
            <a:chExt cx="2688" cy="480"/>
          </a:xfrm>
        </p:grpSpPr>
        <p:grpSp>
          <p:nvGrpSpPr>
            <p:cNvPr id="212997" name="Group 5"/>
            <p:cNvGrpSpPr>
              <a:grpSpLocks/>
            </p:cNvGrpSpPr>
            <p:nvPr/>
          </p:nvGrpSpPr>
          <p:grpSpPr bwMode="auto">
            <a:xfrm>
              <a:off x="528" y="1584"/>
              <a:ext cx="2688" cy="288"/>
              <a:chOff x="528" y="1440"/>
              <a:chExt cx="2688" cy="288"/>
            </a:xfrm>
          </p:grpSpPr>
          <p:sp>
            <p:nvSpPr>
              <p:cNvPr id="212998" name="Rectangle 6"/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8</a:t>
                </a:r>
              </a:p>
            </p:txBody>
          </p:sp>
          <p:sp>
            <p:nvSpPr>
              <p:cNvPr id="212999" name="Rectangle 7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7</a:t>
                </a:r>
              </a:p>
            </p:txBody>
          </p:sp>
          <p:sp>
            <p:nvSpPr>
              <p:cNvPr id="213000" name="Rectangle 8"/>
              <p:cNvSpPr>
                <a:spLocks noChangeArrowheads="1"/>
              </p:cNvSpPr>
              <p:nvPr/>
            </p:nvSpPr>
            <p:spPr bwMode="auto">
              <a:xfrm>
                <a:off x="220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6</a:t>
                </a:r>
              </a:p>
            </p:txBody>
          </p:sp>
          <p:sp>
            <p:nvSpPr>
              <p:cNvPr id="213001" name="Rectangle 9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5</a:t>
                </a:r>
              </a:p>
            </p:txBody>
          </p:sp>
          <p:sp>
            <p:nvSpPr>
              <p:cNvPr id="213002" name="Rectangle 10"/>
              <p:cNvSpPr>
                <a:spLocks noChangeArrowheads="1"/>
              </p:cNvSpPr>
              <p:nvPr/>
            </p:nvSpPr>
            <p:spPr bwMode="auto">
              <a:xfrm>
                <a:off x="1536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4</a:t>
                </a:r>
              </a:p>
            </p:txBody>
          </p:sp>
          <p:sp>
            <p:nvSpPr>
              <p:cNvPr id="213003" name="Rectangle 11"/>
              <p:cNvSpPr>
                <a:spLocks noChangeArrowheads="1"/>
              </p:cNvSpPr>
              <p:nvPr/>
            </p:nvSpPr>
            <p:spPr bwMode="auto">
              <a:xfrm>
                <a:off x="120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3</a:t>
                </a:r>
              </a:p>
            </p:txBody>
          </p:sp>
          <p:sp>
            <p:nvSpPr>
              <p:cNvPr id="213004" name="Rectangle 12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2</a:t>
                </a:r>
              </a:p>
            </p:txBody>
          </p:sp>
          <p:sp>
            <p:nvSpPr>
              <p:cNvPr id="213005" name="Rectangle 13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1</a:t>
                </a:r>
              </a:p>
            </p:txBody>
          </p:sp>
          <p:sp>
            <p:nvSpPr>
              <p:cNvPr id="213006" name="Line 14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7" name="Line 15"/>
              <p:cNvSpPr>
                <a:spLocks noChangeShapeType="1"/>
              </p:cNvSpPr>
              <p:nvPr/>
            </p:nvSpPr>
            <p:spPr bwMode="auto">
              <a:xfrm>
                <a:off x="528" y="1728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8" name="Line 16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9" name="Line 17"/>
              <p:cNvSpPr>
                <a:spLocks noChangeShapeType="1"/>
              </p:cNvSpPr>
              <p:nvPr/>
            </p:nvSpPr>
            <p:spPr bwMode="auto">
              <a:xfrm>
                <a:off x="86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0" name="Line 18"/>
              <p:cNvSpPr>
                <a:spLocks noChangeShapeType="1"/>
              </p:cNvSpPr>
              <p:nvPr/>
            </p:nvSpPr>
            <p:spPr bwMode="auto">
              <a:xfrm>
                <a:off x="120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1" name="Line 19"/>
              <p:cNvSpPr>
                <a:spLocks noChangeShapeType="1"/>
              </p:cNvSpPr>
              <p:nvPr/>
            </p:nvSpPr>
            <p:spPr bwMode="auto">
              <a:xfrm>
                <a:off x="1536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2" name="Line 20"/>
              <p:cNvSpPr>
                <a:spLocks noChangeShapeType="1"/>
              </p:cNvSpPr>
              <p:nvPr/>
            </p:nvSpPr>
            <p:spPr bwMode="auto">
              <a:xfrm>
                <a:off x="1872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3" name="Line 21"/>
              <p:cNvSpPr>
                <a:spLocks noChangeShapeType="1"/>
              </p:cNvSpPr>
              <p:nvPr/>
            </p:nvSpPr>
            <p:spPr bwMode="auto">
              <a:xfrm>
                <a:off x="2208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4" name="Line 22"/>
              <p:cNvSpPr>
                <a:spLocks noChangeShapeType="1"/>
              </p:cNvSpPr>
              <p:nvPr/>
            </p:nvSpPr>
            <p:spPr bwMode="auto">
              <a:xfrm>
                <a:off x="254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5" name="Line 23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6" name="Line 24"/>
              <p:cNvSpPr>
                <a:spLocks noChangeShapeType="1"/>
              </p:cNvSpPr>
              <p:nvPr/>
            </p:nvSpPr>
            <p:spPr bwMode="auto">
              <a:xfrm>
                <a:off x="3216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</p:grpSp>
        <p:sp>
          <p:nvSpPr>
            <p:cNvPr id="213017" name="Text Box 25"/>
            <p:cNvSpPr txBox="1">
              <a:spLocks noChangeArrowheads="1"/>
            </p:cNvSpPr>
            <p:nvPr/>
          </p:nvSpPr>
          <p:spPr bwMode="auto">
            <a:xfrm>
              <a:off x="62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1</a:t>
              </a:r>
            </a:p>
          </p:txBody>
        </p:sp>
        <p:sp>
          <p:nvSpPr>
            <p:cNvPr id="213018" name="Text Box 26"/>
            <p:cNvSpPr txBox="1">
              <a:spLocks noChangeArrowheads="1"/>
            </p:cNvSpPr>
            <p:nvPr/>
          </p:nvSpPr>
          <p:spPr bwMode="auto">
            <a:xfrm>
              <a:off x="96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2</a:t>
              </a:r>
            </a:p>
          </p:txBody>
        </p:sp>
        <p:sp>
          <p:nvSpPr>
            <p:cNvPr id="213019" name="Text Box 27"/>
            <p:cNvSpPr txBox="1">
              <a:spLocks noChangeArrowheads="1"/>
            </p:cNvSpPr>
            <p:nvPr/>
          </p:nvSpPr>
          <p:spPr bwMode="auto">
            <a:xfrm>
              <a:off x="129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3</a:t>
              </a:r>
            </a:p>
          </p:txBody>
        </p:sp>
        <p:sp>
          <p:nvSpPr>
            <p:cNvPr id="213020" name="Text Box 28"/>
            <p:cNvSpPr txBox="1">
              <a:spLocks noChangeArrowheads="1"/>
            </p:cNvSpPr>
            <p:nvPr/>
          </p:nvSpPr>
          <p:spPr bwMode="auto">
            <a:xfrm>
              <a:off x="1632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4</a:t>
              </a:r>
            </a:p>
          </p:txBody>
        </p:sp>
        <p:sp>
          <p:nvSpPr>
            <p:cNvPr id="213021" name="Text Box 29"/>
            <p:cNvSpPr txBox="1">
              <a:spLocks noChangeArrowheads="1"/>
            </p:cNvSpPr>
            <p:nvPr/>
          </p:nvSpPr>
          <p:spPr bwMode="auto">
            <a:xfrm>
              <a:off x="1968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5</a:t>
              </a:r>
            </a:p>
          </p:txBody>
        </p:sp>
        <p:sp>
          <p:nvSpPr>
            <p:cNvPr id="213022" name="Text Box 30"/>
            <p:cNvSpPr txBox="1">
              <a:spLocks noChangeArrowheads="1"/>
            </p:cNvSpPr>
            <p:nvPr/>
          </p:nvSpPr>
          <p:spPr bwMode="auto">
            <a:xfrm>
              <a:off x="230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6</a:t>
              </a:r>
            </a:p>
          </p:txBody>
        </p:sp>
        <p:sp>
          <p:nvSpPr>
            <p:cNvPr id="213023" name="Text Box 31"/>
            <p:cNvSpPr txBox="1">
              <a:spLocks noChangeArrowheads="1"/>
            </p:cNvSpPr>
            <p:nvPr/>
          </p:nvSpPr>
          <p:spPr bwMode="auto">
            <a:xfrm>
              <a:off x="264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7</a:t>
              </a:r>
            </a:p>
          </p:txBody>
        </p:sp>
        <p:sp>
          <p:nvSpPr>
            <p:cNvPr id="213024" name="Text Box 32"/>
            <p:cNvSpPr txBox="1">
              <a:spLocks noChangeArrowheads="1"/>
            </p:cNvSpPr>
            <p:nvPr/>
          </p:nvSpPr>
          <p:spPr bwMode="auto">
            <a:xfrm>
              <a:off x="297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8</a:t>
              </a:r>
            </a:p>
          </p:txBody>
        </p:sp>
      </p:grpSp>
      <p:grpSp>
        <p:nvGrpSpPr>
          <p:cNvPr id="213025" name="Group 33"/>
          <p:cNvGrpSpPr>
            <a:grpSpLocks/>
          </p:cNvGrpSpPr>
          <p:nvPr/>
        </p:nvGrpSpPr>
        <p:grpSpPr bwMode="auto">
          <a:xfrm>
            <a:off x="7000876" y="2243139"/>
            <a:ext cx="968375" cy="598487"/>
            <a:chOff x="3936" y="2448"/>
            <a:chExt cx="610" cy="377"/>
          </a:xfrm>
        </p:grpSpPr>
        <p:sp>
          <p:nvSpPr>
            <p:cNvPr id="213026" name="Text Box 34"/>
            <p:cNvSpPr txBox="1">
              <a:spLocks noChangeArrowheads="1"/>
            </p:cNvSpPr>
            <p:nvPr/>
          </p:nvSpPr>
          <p:spPr bwMode="auto">
            <a:xfrm>
              <a:off x="4224" y="2592"/>
              <a:ext cx="3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key</a:t>
              </a:r>
            </a:p>
          </p:txBody>
        </p:sp>
        <p:sp>
          <p:nvSpPr>
            <p:cNvPr id="213027" name="Line 35"/>
            <p:cNvSpPr>
              <a:spLocks noChangeShapeType="1"/>
            </p:cNvSpPr>
            <p:nvPr/>
          </p:nvSpPr>
          <p:spPr bwMode="auto">
            <a:xfrm flipH="1">
              <a:off x="3936" y="273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028" name="Line 36"/>
            <p:cNvSpPr>
              <a:spLocks noChangeShapeType="1"/>
            </p:cNvSpPr>
            <p:nvPr/>
          </p:nvSpPr>
          <p:spPr bwMode="auto">
            <a:xfrm flipV="1">
              <a:off x="3936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3029" name="AutoShape 37"/>
          <p:cNvSpPr>
            <a:spLocks noChangeArrowheads="1"/>
          </p:cNvSpPr>
          <p:nvPr/>
        </p:nvSpPr>
        <p:spPr bwMode="auto">
          <a:xfrm rot="13585926">
            <a:off x="3107532" y="2988470"/>
            <a:ext cx="131763" cy="123825"/>
          </a:xfrm>
          <a:prstGeom prst="rtTriangl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FA77-C822-4913-89E4-DDD05EC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6D982-A56B-4857-BC25-1B3B290E3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950" y="2057400"/>
            <a:ext cx="9086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 smtClean="0">
                <a:latin typeface="Courier New" panose="02070309020205020404" pitchFamily="49" charset="0"/>
              </a:rPr>
              <a:t>insertion_sort</a:t>
            </a:r>
            <a:r>
              <a:rPr lang="en-US" altLang="zh-TW" sz="2400" b="1" dirty="0" smtClean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 smtClean="0">
                <a:latin typeface="Courier New" panose="02070309020205020404" pitchFamily="49" charset="0"/>
              </a:rPr>
              <a:t>int</a:t>
            </a:r>
            <a:r>
              <a:rPr lang="en-US" altLang="zh-TW" sz="2400" b="1" dirty="0" smtClean="0"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latin typeface="Courier New" panose="02070309020205020404" pitchFamily="49" charset="0"/>
              </a:rPr>
              <a:t>list[],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 smtClean="0">
                <a:latin typeface="Courier New" panose="02070309020205020404" pitchFamily="49" charset="0"/>
              </a:rPr>
              <a:t>int</a:t>
            </a:r>
            <a:r>
              <a:rPr lang="en-US" altLang="zh-TW" sz="2400" b="1" dirty="0" smtClean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 smtClean="0">
                <a:latin typeface="Courier New" panose="02070309020205020404" pitchFamily="49" charset="0"/>
              </a:rPr>
              <a:t>nextkey</a:t>
            </a:r>
            <a:r>
              <a:rPr lang="en-US" altLang="zh-TW" sz="2400" b="1" dirty="0" smtClean="0">
                <a:latin typeface="Courier New" panose="02070309020205020404" pitchFamily="49" charset="0"/>
              </a:rPr>
              <a:t>;</a:t>
            </a: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=1;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&lt;n;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++)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 smtClean="0">
                <a:latin typeface="Courier New" panose="02070309020205020404" pitchFamily="49" charset="0"/>
              </a:rPr>
              <a:t>nextkey</a:t>
            </a:r>
            <a:r>
              <a:rPr lang="en-US" altLang="zh-TW" sz="2400" b="1" smtClean="0">
                <a:latin typeface="Courier New" panose="02070309020205020404" pitchFamily="49" charset="0"/>
              </a:rPr>
              <a:t> = </a:t>
            </a:r>
            <a:r>
              <a:rPr lang="en-US" altLang="zh-TW" sz="2400" b="1" dirty="0">
                <a:latin typeface="Courier New" panose="02070309020205020404" pitchFamily="49" charset="0"/>
              </a:rPr>
              <a:t>list[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</a:t>
            </a:r>
            <a:r>
              <a:rPr lang="en-US" altLang="zh-TW" sz="2400" b="1" dirty="0" smtClean="0">
                <a:latin typeface="Courier New" panose="02070309020205020404" pitchFamily="49" charset="0"/>
              </a:rPr>
              <a:t>(j=i-1</a:t>
            </a:r>
            <a:r>
              <a:rPr lang="en-US" altLang="zh-TW" sz="2400" b="1" dirty="0">
                <a:latin typeface="Courier New" panose="02070309020205020404" pitchFamily="49" charset="0"/>
              </a:rPr>
              <a:t>; j&gt;=0&amp;&amp;</a:t>
            </a:r>
            <a:r>
              <a:rPr lang="en-US" altLang="zh-TW" sz="2400" b="1" dirty="0" err="1" smtClean="0">
                <a:latin typeface="Courier New" panose="02070309020205020404" pitchFamily="49" charset="0"/>
              </a:rPr>
              <a:t>nextkey</a:t>
            </a:r>
            <a:r>
              <a:rPr lang="en-US" altLang="zh-TW" sz="2400" b="1" dirty="0" smtClean="0">
                <a:latin typeface="Courier New" panose="02070309020205020404" pitchFamily="49" charset="0"/>
              </a:rPr>
              <a:t>&lt;list[j];</a:t>
            </a:r>
            <a:r>
              <a:rPr lang="en-US" altLang="zh-TW" sz="2400" b="1" dirty="0">
                <a:latin typeface="Courier New" panose="02070309020205020404" pitchFamily="49" charset="0"/>
              </a:rPr>
              <a:t/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  j--)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list[j+1] = list[j</a:t>
            </a:r>
            <a:r>
              <a:rPr lang="en-US" altLang="zh-TW" sz="2400" b="1" dirty="0" smtClean="0">
                <a:latin typeface="Courier New" panose="02070309020205020404" pitchFamily="49" charset="0"/>
              </a:rPr>
              <a:t>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list[j+1] = </a:t>
            </a:r>
            <a:r>
              <a:rPr lang="en-US" altLang="zh-TW" sz="2400" b="1" dirty="0" err="1" smtClean="0">
                <a:latin typeface="Courier New" panose="02070309020205020404" pitchFamily="49" charset="0"/>
              </a:rPr>
              <a:t>nextkey</a:t>
            </a:r>
            <a:r>
              <a:rPr lang="en-US" altLang="zh-TW" sz="2400" b="1" dirty="0" smtClean="0">
                <a:latin typeface="Courier New" panose="02070309020205020404" pitchFamily="49" charset="0"/>
              </a:rPr>
              <a:t>;</a:t>
            </a: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47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91C8-8D5F-49B8-9C74-7CFF4F1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 my first program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C82E-B851-4338-883A-1ADC840E7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60035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Comments</a:t>
            </a:r>
          </a:p>
          <a:p>
            <a:pPr algn="just"/>
            <a:r>
              <a:rPr lang="en-US" dirty="0"/>
              <a:t>These are single line comments.</a:t>
            </a:r>
          </a:p>
          <a:p>
            <a:pPr algn="just"/>
            <a:r>
              <a:rPr lang="en-US" dirty="0"/>
              <a:t>All lines beginning with two slash signs (//) are considered comments</a:t>
            </a:r>
          </a:p>
          <a:p>
            <a:pPr algn="just"/>
            <a:r>
              <a:rPr lang="en-US" dirty="0"/>
              <a:t>They do not have any effect on the behavior of the program</a:t>
            </a:r>
          </a:p>
          <a:p>
            <a:pPr algn="just"/>
            <a:r>
              <a:rPr lang="en-US" dirty="0"/>
              <a:t> The programmer can use them to include short explanations or observations within the source code itself.</a:t>
            </a:r>
          </a:p>
        </p:txBody>
      </p:sp>
    </p:spTree>
    <p:extLst>
      <p:ext uri="{BB962C8B-B14F-4D97-AF65-F5344CB8AC3E}">
        <p14:creationId xmlns:p14="http://schemas.microsoft.com/office/powerpoint/2010/main" val="357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CFD6-086F-4EB7-8AAE-D4BAACCC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E4A4-F33E-406E-8555-6E5445B85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99FA2-79FC-495A-BC82-1A39FEFC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922249"/>
            <a:ext cx="9893300" cy="3013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FA6CC-99E5-42DE-98D8-1133F24B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4958925"/>
            <a:ext cx="10515600" cy="189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3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39BF-4C98-40F7-8929-2F98B3C5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07DCE-E58C-4802-9A8F-272DBD16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BCE08-23E6-4DC8-81F6-E11A14E5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25624"/>
            <a:ext cx="904239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B68-7E06-4CB7-9B51-377C9C1A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D1A-C2C5-4F76-AB44-1C4F62EC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D974-6CE8-4A63-ABEA-EEF55EE0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1453"/>
            <a:ext cx="9474199" cy="43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FB39-51FB-4D40-931C-0C2307E5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EBC60-F0B4-4706-8120-C2DB6A0E1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31017-CE46-47FC-854C-39DAB82C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89000"/>
            <a:ext cx="94107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9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C41-F951-4AAC-85AB-362FC0B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24AA-5495-45F4-B1F9-CEDFFEF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635D-7295-4311-B6AA-9FC589C5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069"/>
            <a:ext cx="10515600" cy="485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8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0B3A-BB1C-4366-BAF6-3D719C5E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5200-F052-40EA-AF41-AAF19CAF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5CDCA-0979-4DAC-BA54-63667A50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07124"/>
            <a:ext cx="101473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6991-C116-4DE9-8AA9-B913DA20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0A72-5C2A-450C-AFCF-E09639041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D6834-BD3C-49A6-8714-9A868EE9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690688"/>
            <a:ext cx="10083800" cy="44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7B14-9FE5-4A51-BA73-0311E64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A0127-FC9F-43A1-A1FD-4BEC3BE4C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F365-214E-4550-B45E-155367F6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888218"/>
            <a:ext cx="10261600" cy="42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7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41F3-1C5B-402D-9B5C-4E0FBDC9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AEF5A-8DE5-4D28-B2C0-841998861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E977A-094F-4186-BD64-5CBEB70B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827398"/>
            <a:ext cx="10248899" cy="43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C01-A972-46EF-A42F-EE38D1B9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429F6-AA24-4B61-9D63-52DB8620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84937-51EA-429D-B674-65745923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4711"/>
            <a:ext cx="10515600" cy="425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DD93-0CD1-492F-9B15-26CDE893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iostream.h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A289-DF02-4C08-A5A2-0C1DD151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Lines beginning with a sign (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are directives for the</a:t>
            </a:r>
          </a:p>
          <a:p>
            <a:pPr marL="0" indent="0">
              <a:buNone/>
            </a:pP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        preprocessor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They are not regular code lines.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directive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#include &lt;</a:t>
            </a:r>
            <a:r>
              <a:rPr lang="en-US" dirty="0" err="1">
                <a:solidFill>
                  <a:srgbClr val="C10000"/>
                </a:solidFill>
                <a:latin typeface="Calibri" panose="020F0502020204030204" pitchFamily="34" charset="0"/>
              </a:rPr>
              <a:t>iostream.h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tells the preprocessor to include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iostream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standard header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This specified file 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iostream.h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includes the declarations of the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basic standard input‐output library in C++, and it is included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because its functionality is going to be used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B896-7CBF-466A-8CBA-CA788BD2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A891-81D8-4187-A3E0-A6A2993E7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278FB-51A3-488A-8E0F-11E6BF03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399109"/>
            <a:ext cx="9156700" cy="27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DE25-3B8C-4D39-8795-20B5885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– 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AAFD-4E34-4104-8558-7AD91874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ordered table of homogeneous elements.</a:t>
            </a:r>
          </a:p>
          <a:p>
            <a:r>
              <a:rPr lang="en-US" dirty="0"/>
              <a:t>It can be imagined as a two dimensional table made of elements, all of them of a same uniform data type.</a:t>
            </a:r>
          </a:p>
          <a:p>
            <a:r>
              <a:rPr lang="en-US" dirty="0"/>
              <a:t>It is generally referred to as </a:t>
            </a:r>
            <a:r>
              <a:rPr lang="en-US" b="1" dirty="0"/>
              <a:t>matrix</a:t>
            </a:r>
            <a:r>
              <a:rPr lang="en-US" dirty="0"/>
              <a:t>, of some rows and some columns.</a:t>
            </a:r>
          </a:p>
          <a:p>
            <a:r>
              <a:rPr lang="en-US" dirty="0"/>
              <a:t>It is also called as a </a:t>
            </a:r>
            <a:r>
              <a:rPr lang="en-US" b="1" dirty="0"/>
              <a:t>two‐subscripted variable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155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4E09-E17D-49F8-809C-99AA9EAF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F7EC-D66B-4294-9B36-2103C10B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example</a:t>
            </a:r>
          </a:p>
          <a:p>
            <a:pPr marL="0" indent="0">
              <a:buNone/>
            </a:pPr>
            <a:r>
              <a:rPr lang="en-US" dirty="0"/>
              <a:t>	int marks[5][3];</a:t>
            </a:r>
          </a:p>
          <a:p>
            <a:pPr marL="0" indent="0">
              <a:buNone/>
            </a:pPr>
            <a:r>
              <a:rPr lang="en-US" dirty="0"/>
              <a:t>	float matrix[3][3];</a:t>
            </a:r>
          </a:p>
          <a:p>
            <a:pPr marL="0" indent="0">
              <a:buNone/>
            </a:pPr>
            <a:r>
              <a:rPr lang="en-US" dirty="0"/>
              <a:t>	char page[25][80];</a:t>
            </a:r>
          </a:p>
          <a:p>
            <a:r>
              <a:rPr lang="en-US" dirty="0"/>
              <a:t>The first example tells that marks is a 2‐D array of 5 rows and 3 columns.</a:t>
            </a:r>
          </a:p>
          <a:p>
            <a:r>
              <a:rPr lang="en-US" dirty="0"/>
              <a:t>The second example tells that matrix is a 2‐D array of 3 rows and 3 columns.</a:t>
            </a:r>
          </a:p>
          <a:p>
            <a:r>
              <a:rPr lang="en-US" dirty="0"/>
              <a:t>Similarly, the third example tells that page is a 2‐D array of 25 rows and 80 columns.</a:t>
            </a:r>
          </a:p>
        </p:txBody>
      </p:sp>
    </p:spTree>
    <p:extLst>
      <p:ext uri="{BB962C8B-B14F-4D97-AF65-F5344CB8AC3E}">
        <p14:creationId xmlns:p14="http://schemas.microsoft.com/office/powerpoint/2010/main" val="36866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FEBE-65E1-47A7-BBD7-D4288172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3683-65C6-4E9F-A579-BE4E0837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  <a:p>
            <a:pPr marL="0" indent="0">
              <a:buNone/>
            </a:pPr>
            <a:r>
              <a:rPr lang="en-US" dirty="0"/>
              <a:t>	type </a:t>
            </a:r>
            <a:r>
              <a:rPr lang="en-US" dirty="0" err="1"/>
              <a:t>array_name</a:t>
            </a:r>
            <a:r>
              <a:rPr lang="en-US" dirty="0"/>
              <a:t>[</a:t>
            </a:r>
            <a:r>
              <a:rPr lang="en-US" dirty="0" err="1"/>
              <a:t>row_size</a:t>
            </a:r>
            <a:r>
              <a:rPr lang="en-US" dirty="0"/>
              <a:t>][</a:t>
            </a:r>
            <a:r>
              <a:rPr lang="en-US" dirty="0" err="1"/>
              <a:t>column_size</a:t>
            </a:r>
            <a:r>
              <a:rPr lang="en-US" dirty="0"/>
              <a:t>];</a:t>
            </a:r>
          </a:p>
          <a:p>
            <a:r>
              <a:rPr lang="en-US" dirty="0"/>
              <a:t>For example,</a:t>
            </a:r>
          </a:p>
          <a:p>
            <a:pPr marL="0" indent="0">
              <a:buNone/>
            </a:pPr>
            <a:r>
              <a:rPr lang="en-US" dirty="0"/>
              <a:t>	int </a:t>
            </a:r>
            <a:r>
              <a:rPr lang="en-US" dirty="0" err="1"/>
              <a:t>arr</a:t>
            </a:r>
            <a:r>
              <a:rPr lang="en-US" dirty="0"/>
              <a:t> [3][5];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arr</a:t>
            </a:r>
            <a:r>
              <a:rPr lang="en-US" dirty="0"/>
              <a:t> represents a two dimensional array or table having 3 rows </a:t>
            </a:r>
          </a:p>
          <a:p>
            <a:pPr marL="0" indent="0">
              <a:buNone/>
            </a:pPr>
            <a:r>
              <a:rPr lang="en-US" dirty="0"/>
              <a:t>           and 5 columns and it can store 15 integer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23DA6-9567-4680-BA6D-37CD5001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59" y="1968501"/>
            <a:ext cx="364828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3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AA3A-40EE-4DAC-B16E-070B3F90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matrix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A31FA-A299-447F-B5B2-C917F1A3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11423-D5CE-4B5E-881C-BC73E121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807124"/>
            <a:ext cx="7696200" cy="40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5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9455-EA88-4D07-BFBD-7B12B533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068C-6182-4DD4-B544-CCDB6304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9472C-5968-42E4-BF90-8D42A9F1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815234"/>
            <a:ext cx="99314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8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3561-A0FE-4927-9919-08CA931D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74A9F-4B33-434B-8C08-AF5CE937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Definition</a:t>
            </a:r>
          </a:p>
          <a:p>
            <a:r>
              <a:rPr lang="en-US" dirty="0"/>
              <a:t>A string is an array of characters.</a:t>
            </a:r>
          </a:p>
          <a:p>
            <a:r>
              <a:rPr lang="en-US" dirty="0"/>
              <a:t>Any group of characters (except double quote sign) defined between double quotation marks is a constant string.</a:t>
            </a:r>
          </a:p>
          <a:p>
            <a:r>
              <a:rPr lang="en-US" dirty="0"/>
              <a:t>Character strings are often used to build meaningful and readable programs.</a:t>
            </a:r>
          </a:p>
          <a:p>
            <a:r>
              <a:rPr lang="en-US" dirty="0"/>
              <a:t>The common operations performed on strings are</a:t>
            </a:r>
          </a:p>
          <a:p>
            <a:pPr lvl="1"/>
            <a:r>
              <a:rPr lang="en-US" dirty="0"/>
              <a:t>Reading and writing strings</a:t>
            </a:r>
          </a:p>
          <a:p>
            <a:pPr lvl="1"/>
            <a:r>
              <a:rPr lang="en-US" dirty="0"/>
              <a:t>Combining strings together</a:t>
            </a:r>
          </a:p>
          <a:p>
            <a:pPr lvl="1"/>
            <a:r>
              <a:rPr lang="en-US" dirty="0"/>
              <a:t>Copying one string to another</a:t>
            </a:r>
          </a:p>
          <a:p>
            <a:pPr lvl="1"/>
            <a:r>
              <a:rPr lang="en-US" dirty="0"/>
              <a:t>Comparing strings to another</a:t>
            </a:r>
          </a:p>
          <a:p>
            <a:pPr lvl="1"/>
            <a:r>
              <a:rPr lang="en-US" dirty="0"/>
              <a:t>Extracting a portion of a string ..etc.</a:t>
            </a:r>
          </a:p>
        </p:txBody>
      </p:sp>
    </p:spTree>
    <p:extLst>
      <p:ext uri="{BB962C8B-B14F-4D97-AF65-F5344CB8AC3E}">
        <p14:creationId xmlns:p14="http://schemas.microsoft.com/office/powerpoint/2010/main" val="3498974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52A4-F4B6-4E4F-AAD5-86446EDF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FB145-93D3-4025-B749-5902D259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Declaration and initialization</a:t>
            </a:r>
          </a:p>
          <a:p>
            <a:pPr marL="0" indent="0">
              <a:buNone/>
            </a:pPr>
            <a:r>
              <a:rPr lang="en-US" dirty="0"/>
              <a:t>	char </a:t>
            </a:r>
            <a:r>
              <a:rPr lang="en-US" dirty="0" err="1"/>
              <a:t>string_name</a:t>
            </a:r>
            <a:r>
              <a:rPr lang="en-US" dirty="0"/>
              <a:t>[size];</a:t>
            </a:r>
          </a:p>
          <a:p>
            <a:pPr marL="0" indent="0">
              <a:buNone/>
            </a:pPr>
            <a:r>
              <a:rPr lang="en-US" dirty="0"/>
              <a:t>	The size determines the number of characters in the 	</a:t>
            </a:r>
            <a:r>
              <a:rPr lang="en-US" dirty="0" err="1"/>
              <a:t>string_name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440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5392-782C-481C-88DB-9828DBEC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EC03-4982-423D-84DE-325A45FC9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95691-AE18-483F-9248-5069C05D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65" y="1167618"/>
            <a:ext cx="8876713" cy="46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02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17C2-64F1-42EA-AEA1-B3084CF5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75D33-F2F6-48F4-9D6A-59B56E882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2EA71-C187-43E2-9E93-F60CCE27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26" y="1916601"/>
            <a:ext cx="8342142" cy="41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4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C498-1644-4EFC-9D03-B2A2666C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772A-7DC4-4111-AA6D-E3FD1EFD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main function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the point where all C++ programs start their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execution, independently of its location within the source code.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it is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essential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that all C++ programs have a main function.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word main is followed in the code by a pair of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parentheses ()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That is because it is a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function declaration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Optionally, these parentheses may enclose a list of  parameters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within them.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Right after these parentheses we can find the body of the main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function enclosed in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braces{ }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5914-C556-48E9-BFA4-6BB42092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Library </a:t>
            </a:r>
            <a:r>
              <a:rPr lang="en-US" spc="-180" dirty="0"/>
              <a:t>functions: </a:t>
            </a:r>
            <a:r>
              <a:rPr lang="en-US" spc="-160" dirty="0"/>
              <a:t>String</a:t>
            </a:r>
            <a:r>
              <a:rPr lang="en-US" spc="-550" dirty="0"/>
              <a:t> </a:t>
            </a:r>
            <a:r>
              <a:rPr lang="en-US" spc="-160" dirty="0"/>
              <a:t>Handling functions(built-in)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3E315-499E-44B9-9D93-BC7D03152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81280" marR="796925" indent="-68580">
              <a:lnSpc>
                <a:spcPct val="100000"/>
              </a:lnSpc>
              <a:spcBef>
                <a:spcPts val="1425"/>
              </a:spcBef>
            </a:pPr>
            <a:r>
              <a:rPr lang="en-US" sz="2400" spc="-114" dirty="0">
                <a:latin typeface="Trebuchet MS"/>
                <a:cs typeface="Trebuchet MS"/>
              </a:rPr>
              <a:t>These</a:t>
            </a:r>
            <a:r>
              <a:rPr lang="en-US" sz="2400" spc="-170" dirty="0">
                <a:latin typeface="Trebuchet MS"/>
                <a:cs typeface="Trebuchet MS"/>
              </a:rPr>
              <a:t> </a:t>
            </a:r>
            <a:r>
              <a:rPr lang="en-US" sz="2400" spc="-114" dirty="0">
                <a:latin typeface="Trebuchet MS"/>
                <a:cs typeface="Trebuchet MS"/>
              </a:rPr>
              <a:t>in‐built</a:t>
            </a:r>
            <a:r>
              <a:rPr lang="en-US" sz="2400" spc="-185" dirty="0">
                <a:latin typeface="Trebuchet MS"/>
                <a:cs typeface="Trebuchet MS"/>
              </a:rPr>
              <a:t> </a:t>
            </a:r>
            <a:r>
              <a:rPr lang="en-US" sz="2400" spc="-100" dirty="0">
                <a:latin typeface="Trebuchet MS"/>
                <a:cs typeface="Trebuchet MS"/>
              </a:rPr>
              <a:t>functions</a:t>
            </a:r>
            <a:r>
              <a:rPr lang="en-US" sz="2400" spc="-185" dirty="0">
                <a:latin typeface="Trebuchet MS"/>
                <a:cs typeface="Trebuchet MS"/>
              </a:rPr>
              <a:t> </a:t>
            </a:r>
            <a:r>
              <a:rPr lang="en-US" sz="2400" spc="-120" dirty="0">
                <a:latin typeface="Trebuchet MS"/>
                <a:cs typeface="Trebuchet MS"/>
              </a:rPr>
              <a:t>are</a:t>
            </a:r>
            <a:r>
              <a:rPr lang="en-US" sz="2400" spc="-180" dirty="0">
                <a:latin typeface="Trebuchet MS"/>
                <a:cs typeface="Trebuchet MS"/>
              </a:rPr>
              <a:t> </a:t>
            </a:r>
            <a:r>
              <a:rPr lang="en-US" sz="2400" spc="-75" dirty="0">
                <a:latin typeface="Trebuchet MS"/>
                <a:cs typeface="Trebuchet MS"/>
              </a:rPr>
              <a:t>used</a:t>
            </a:r>
            <a:r>
              <a:rPr lang="en-US" sz="2400" spc="-170" dirty="0">
                <a:latin typeface="Trebuchet MS"/>
                <a:cs typeface="Trebuchet MS"/>
              </a:rPr>
              <a:t> </a:t>
            </a:r>
            <a:r>
              <a:rPr lang="en-US" sz="2400" spc="-100" dirty="0">
                <a:latin typeface="Trebuchet MS"/>
                <a:cs typeface="Trebuchet MS"/>
              </a:rPr>
              <a:t>to</a:t>
            </a:r>
            <a:r>
              <a:rPr lang="en-US" sz="2400" spc="-200" dirty="0">
                <a:latin typeface="Trebuchet MS"/>
                <a:cs typeface="Trebuchet MS"/>
              </a:rPr>
              <a:t> </a:t>
            </a:r>
            <a:r>
              <a:rPr lang="en-US" sz="2400" spc="-110" dirty="0">
                <a:latin typeface="Trebuchet MS"/>
                <a:cs typeface="Trebuchet MS"/>
              </a:rPr>
              <a:t>manipulate</a:t>
            </a:r>
            <a:r>
              <a:rPr lang="en-US" sz="2400" spc="-190" dirty="0">
                <a:latin typeface="Trebuchet MS"/>
                <a:cs typeface="Trebuchet MS"/>
              </a:rPr>
              <a:t> </a:t>
            </a:r>
            <a:r>
              <a:rPr lang="en-US" sz="2400" spc="-114" dirty="0">
                <a:latin typeface="Trebuchet MS"/>
                <a:cs typeface="Trebuchet MS"/>
              </a:rPr>
              <a:t>a</a:t>
            </a:r>
            <a:r>
              <a:rPr lang="en-US" sz="2400" spc="-185" dirty="0">
                <a:latin typeface="Trebuchet MS"/>
                <a:cs typeface="Trebuchet MS"/>
              </a:rPr>
              <a:t> </a:t>
            </a:r>
            <a:r>
              <a:rPr lang="en-US" sz="2400" spc="-100" dirty="0">
                <a:latin typeface="Trebuchet MS"/>
                <a:cs typeface="Trebuchet MS"/>
              </a:rPr>
              <a:t>given  </a:t>
            </a:r>
            <a:r>
              <a:rPr lang="en-US" sz="2400" spc="-125" dirty="0">
                <a:latin typeface="Trebuchet MS"/>
                <a:cs typeface="Trebuchet MS"/>
              </a:rPr>
              <a:t>string.</a:t>
            </a:r>
            <a:endParaRPr lang="en-US" sz="2400" dirty="0">
              <a:latin typeface="Trebuchet MS"/>
              <a:cs typeface="Trebuchet MS"/>
            </a:endParaRPr>
          </a:p>
          <a:p>
            <a:pPr marL="12700">
              <a:lnSpc>
                <a:spcPts val="3200"/>
              </a:lnSpc>
            </a:pPr>
            <a:r>
              <a:rPr lang="en-US" sz="2400" spc="-114" dirty="0">
                <a:latin typeface="Trebuchet MS"/>
                <a:cs typeface="Trebuchet MS"/>
              </a:rPr>
              <a:t>These</a:t>
            </a:r>
            <a:r>
              <a:rPr lang="en-US" sz="2400" spc="-170" dirty="0">
                <a:latin typeface="Trebuchet MS"/>
                <a:cs typeface="Trebuchet MS"/>
              </a:rPr>
              <a:t> </a:t>
            </a:r>
            <a:r>
              <a:rPr lang="en-US" sz="2400" spc="-100" dirty="0">
                <a:latin typeface="Trebuchet MS"/>
                <a:cs typeface="Trebuchet MS"/>
              </a:rPr>
              <a:t>functions</a:t>
            </a:r>
            <a:r>
              <a:rPr lang="en-US" sz="2400" spc="-190" dirty="0">
                <a:latin typeface="Trebuchet MS"/>
                <a:cs typeface="Trebuchet MS"/>
              </a:rPr>
              <a:t> </a:t>
            </a:r>
            <a:r>
              <a:rPr lang="en-US" sz="2400" spc="-125" dirty="0">
                <a:latin typeface="Trebuchet MS"/>
                <a:cs typeface="Trebuchet MS"/>
              </a:rPr>
              <a:t>are</a:t>
            </a:r>
            <a:r>
              <a:rPr lang="en-US" sz="2400" spc="-175" dirty="0">
                <a:latin typeface="Trebuchet MS"/>
                <a:cs typeface="Trebuchet MS"/>
              </a:rPr>
              <a:t> </a:t>
            </a:r>
            <a:r>
              <a:rPr lang="en-US" sz="2400" spc="-114" dirty="0">
                <a:latin typeface="Trebuchet MS"/>
                <a:cs typeface="Trebuchet MS"/>
              </a:rPr>
              <a:t>part</a:t>
            </a:r>
            <a:r>
              <a:rPr lang="en-US" sz="2400" spc="-190" dirty="0">
                <a:latin typeface="Trebuchet MS"/>
                <a:cs typeface="Trebuchet MS"/>
              </a:rPr>
              <a:t> </a:t>
            </a:r>
            <a:r>
              <a:rPr lang="en-US" sz="2400" spc="-95" dirty="0">
                <a:latin typeface="Trebuchet MS"/>
                <a:cs typeface="Trebuchet MS"/>
              </a:rPr>
              <a:t>of</a:t>
            </a:r>
            <a:r>
              <a:rPr lang="en-US" sz="2400" spc="-250" dirty="0">
                <a:latin typeface="Trebuchet MS"/>
                <a:cs typeface="Trebuchet MS"/>
              </a:rPr>
              <a:t> </a:t>
            </a:r>
            <a:r>
              <a:rPr lang="en-US" b="1" spc="-180" dirty="0" err="1">
                <a:solidFill>
                  <a:srgbClr val="C00000"/>
                </a:solidFill>
                <a:latin typeface="Arial"/>
                <a:cs typeface="Arial"/>
              </a:rPr>
              <a:t>string.h</a:t>
            </a:r>
            <a:r>
              <a:rPr lang="en-US" b="1" spc="-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100" dirty="0">
                <a:latin typeface="Trebuchet MS"/>
                <a:cs typeface="Trebuchet MS"/>
              </a:rPr>
              <a:t>header</a:t>
            </a:r>
            <a:r>
              <a:rPr lang="en-US" sz="2400" spc="-170" dirty="0">
                <a:latin typeface="Trebuchet MS"/>
                <a:cs typeface="Trebuchet MS"/>
              </a:rPr>
              <a:t> </a:t>
            </a:r>
            <a:r>
              <a:rPr lang="en-US" sz="2400" spc="-175" dirty="0">
                <a:latin typeface="Trebuchet MS"/>
                <a:cs typeface="Trebuchet MS"/>
              </a:rPr>
              <a:t>file.</a:t>
            </a:r>
            <a:endParaRPr lang="en-US" sz="2400" dirty="0">
              <a:latin typeface="Trebuchet MS"/>
              <a:cs typeface="Trebuchet MS"/>
            </a:endParaRPr>
          </a:p>
          <a:p>
            <a:pPr marL="755650" indent="-285750">
              <a:lnSpc>
                <a:spcPct val="100000"/>
              </a:lnSpc>
              <a:spcBef>
                <a:spcPts val="1260"/>
              </a:spcBef>
              <a:buFont typeface="Wingdings"/>
              <a:buChar char=""/>
              <a:tabLst>
                <a:tab pos="755650" algn="l"/>
              </a:tabLst>
            </a:pPr>
            <a:r>
              <a:rPr lang="en-US" b="1" spc="-185" dirty="0" err="1">
                <a:solidFill>
                  <a:srgbClr val="800000"/>
                </a:solidFill>
                <a:latin typeface="Arial"/>
                <a:cs typeface="Arial"/>
              </a:rPr>
              <a:t>strlen</a:t>
            </a:r>
            <a:r>
              <a:rPr lang="en-US" b="1" spc="-9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lang="en-US" b="1" spc="270" dirty="0">
                <a:solidFill>
                  <a:srgbClr val="800000"/>
                </a:solidFill>
                <a:latin typeface="Arial"/>
                <a:cs typeface="Arial"/>
              </a:rPr>
              <a:t>()</a:t>
            </a:r>
            <a:endParaRPr lang="en-US" dirty="0">
              <a:latin typeface="Arial"/>
              <a:cs typeface="Arial"/>
            </a:endParaRPr>
          </a:p>
          <a:p>
            <a:pPr marL="1244600" lvl="1" indent="-317500">
              <a:lnSpc>
                <a:spcPts val="2855"/>
              </a:lnSpc>
              <a:spcBef>
                <a:spcPts val="45"/>
              </a:spcBef>
              <a:buFont typeface="Wingdings"/>
              <a:buChar char=""/>
              <a:tabLst>
                <a:tab pos="1245235" algn="l"/>
              </a:tabLst>
            </a:pPr>
            <a:r>
              <a:rPr lang="en-US" b="1" spc="-254" dirty="0">
                <a:latin typeface="Arial"/>
                <a:cs typeface="Arial"/>
              </a:rPr>
              <a:t>gives </a:t>
            </a:r>
            <a:r>
              <a:rPr lang="en-US" b="1" spc="-120" dirty="0">
                <a:latin typeface="Arial"/>
                <a:cs typeface="Arial"/>
              </a:rPr>
              <a:t>the </a:t>
            </a:r>
            <a:r>
              <a:rPr lang="en-US" b="1" spc="-125" dirty="0">
                <a:latin typeface="Arial"/>
                <a:cs typeface="Arial"/>
              </a:rPr>
              <a:t>length </a:t>
            </a:r>
            <a:r>
              <a:rPr lang="en-US" b="1" spc="-55" dirty="0">
                <a:latin typeface="Arial"/>
                <a:cs typeface="Arial"/>
              </a:rPr>
              <a:t>of </a:t>
            </a:r>
            <a:r>
              <a:rPr lang="en-US" b="1" spc="-114" dirty="0">
                <a:latin typeface="Arial"/>
                <a:cs typeface="Arial"/>
              </a:rPr>
              <a:t>the </a:t>
            </a:r>
            <a:r>
              <a:rPr lang="en-US" b="1" spc="-150" dirty="0">
                <a:latin typeface="Arial"/>
                <a:cs typeface="Arial"/>
              </a:rPr>
              <a:t>string. </a:t>
            </a:r>
            <a:r>
              <a:rPr lang="en-US" b="1" spc="-170" dirty="0">
                <a:latin typeface="Arial"/>
                <a:cs typeface="Arial"/>
              </a:rPr>
              <a:t>E.g.</a:t>
            </a:r>
            <a:r>
              <a:rPr lang="en-US" b="1" spc="-20" dirty="0">
                <a:latin typeface="Arial"/>
                <a:cs typeface="Arial"/>
              </a:rPr>
              <a:t> </a:t>
            </a:r>
            <a:r>
              <a:rPr lang="en-US" b="1" spc="-110" dirty="0" err="1">
                <a:solidFill>
                  <a:srgbClr val="0000CC"/>
                </a:solidFill>
                <a:latin typeface="Arial"/>
                <a:cs typeface="Arial"/>
              </a:rPr>
              <a:t>strlen</a:t>
            </a:r>
            <a:r>
              <a:rPr lang="en-US" b="1" spc="-110" dirty="0">
                <a:solidFill>
                  <a:srgbClr val="0000CC"/>
                </a:solidFill>
                <a:latin typeface="Arial"/>
                <a:cs typeface="Arial"/>
              </a:rPr>
              <a:t>(string)</a:t>
            </a:r>
            <a:endParaRPr lang="en-US" dirty="0">
              <a:latin typeface="Arial"/>
              <a:cs typeface="Arial"/>
            </a:endParaRPr>
          </a:p>
          <a:p>
            <a:pPr marL="755650" indent="-285750">
              <a:lnSpc>
                <a:spcPts val="3335"/>
              </a:lnSpc>
              <a:buFont typeface="Wingdings"/>
              <a:buChar char=""/>
              <a:tabLst>
                <a:tab pos="755650" algn="l"/>
              </a:tabLst>
            </a:pPr>
            <a:r>
              <a:rPr lang="en-US" b="1" spc="-250" dirty="0" err="1">
                <a:solidFill>
                  <a:srgbClr val="800000"/>
                </a:solidFill>
                <a:latin typeface="Arial"/>
                <a:cs typeface="Arial"/>
              </a:rPr>
              <a:t>strcpy</a:t>
            </a:r>
            <a:r>
              <a:rPr lang="en-US" b="1" spc="-9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lang="en-US" b="1" spc="270" dirty="0">
                <a:solidFill>
                  <a:srgbClr val="800000"/>
                </a:solidFill>
                <a:latin typeface="Arial"/>
                <a:cs typeface="Arial"/>
              </a:rPr>
              <a:t>()</a:t>
            </a:r>
            <a:endParaRPr lang="en-US" dirty="0">
              <a:latin typeface="Arial"/>
              <a:cs typeface="Arial"/>
            </a:endParaRPr>
          </a:p>
          <a:p>
            <a:pPr marL="1244600" lvl="1" indent="-317500">
              <a:lnSpc>
                <a:spcPts val="2855"/>
              </a:lnSpc>
              <a:spcBef>
                <a:spcPts val="45"/>
              </a:spcBef>
              <a:buFont typeface="Wingdings"/>
              <a:buChar char=""/>
              <a:tabLst>
                <a:tab pos="1245235" algn="l"/>
              </a:tabLst>
            </a:pPr>
            <a:r>
              <a:rPr lang="en-US" b="1" spc="-240" dirty="0">
                <a:latin typeface="Arial"/>
                <a:cs typeface="Arial"/>
              </a:rPr>
              <a:t>copies </a:t>
            </a:r>
            <a:r>
              <a:rPr lang="en-US" b="1" spc="-135" dirty="0">
                <a:latin typeface="Arial"/>
                <a:cs typeface="Arial"/>
              </a:rPr>
              <a:t>one </a:t>
            </a:r>
            <a:r>
              <a:rPr lang="en-US" b="1" spc="-160" dirty="0">
                <a:latin typeface="Arial"/>
                <a:cs typeface="Arial"/>
              </a:rPr>
              <a:t>string </a:t>
            </a:r>
            <a:r>
              <a:rPr lang="en-US" b="1" spc="-10" dirty="0">
                <a:latin typeface="Arial"/>
                <a:cs typeface="Arial"/>
              </a:rPr>
              <a:t>to </a:t>
            </a:r>
            <a:r>
              <a:rPr lang="en-US" b="1" spc="-95" dirty="0">
                <a:latin typeface="Arial"/>
                <a:cs typeface="Arial"/>
              </a:rPr>
              <a:t>other. </a:t>
            </a:r>
            <a:r>
              <a:rPr lang="en-US" b="1" spc="-170" dirty="0">
                <a:latin typeface="Arial"/>
                <a:cs typeface="Arial"/>
              </a:rPr>
              <a:t>E.g. </a:t>
            </a:r>
            <a:r>
              <a:rPr lang="en-US" b="1" spc="-175" dirty="0" err="1">
                <a:solidFill>
                  <a:srgbClr val="0000CC"/>
                </a:solidFill>
                <a:latin typeface="Arial"/>
                <a:cs typeface="Arial"/>
              </a:rPr>
              <a:t>strcpy</a:t>
            </a:r>
            <a:r>
              <a:rPr lang="en-US" b="1" spc="-175" dirty="0">
                <a:solidFill>
                  <a:srgbClr val="0000CC"/>
                </a:solidFill>
                <a:latin typeface="Arial"/>
                <a:cs typeface="Arial"/>
              </a:rPr>
              <a:t>(Dstr1,Sstr2)</a:t>
            </a:r>
            <a:endParaRPr lang="en-US" dirty="0">
              <a:latin typeface="Arial"/>
              <a:cs typeface="Arial"/>
            </a:endParaRPr>
          </a:p>
          <a:p>
            <a:pPr marL="755650" indent="-285750">
              <a:lnSpc>
                <a:spcPts val="3335"/>
              </a:lnSpc>
              <a:buFont typeface="Wingdings"/>
              <a:buChar char=""/>
              <a:tabLst>
                <a:tab pos="755650" algn="l"/>
              </a:tabLst>
            </a:pPr>
            <a:r>
              <a:rPr lang="en-US" b="1" spc="-235" dirty="0" err="1">
                <a:solidFill>
                  <a:srgbClr val="800000"/>
                </a:solidFill>
                <a:latin typeface="Arial"/>
                <a:cs typeface="Arial"/>
              </a:rPr>
              <a:t>strcmp</a:t>
            </a:r>
            <a:r>
              <a:rPr lang="en-US" b="1" spc="-8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lang="en-US" b="1" spc="270" dirty="0">
                <a:solidFill>
                  <a:srgbClr val="800000"/>
                </a:solidFill>
                <a:latin typeface="Arial"/>
                <a:cs typeface="Arial"/>
              </a:rPr>
              <a:t>()</a:t>
            </a:r>
            <a:endParaRPr lang="en-US" dirty="0">
              <a:latin typeface="Arial"/>
              <a:cs typeface="Arial"/>
            </a:endParaRPr>
          </a:p>
          <a:p>
            <a:pPr marL="1244600" lvl="1" indent="-317500">
              <a:lnSpc>
                <a:spcPts val="2855"/>
              </a:lnSpc>
              <a:spcBef>
                <a:spcPts val="45"/>
              </a:spcBef>
              <a:buFont typeface="Wingdings"/>
              <a:buChar char=""/>
              <a:tabLst>
                <a:tab pos="1245235" algn="l"/>
              </a:tabLst>
            </a:pPr>
            <a:r>
              <a:rPr lang="en-US" b="1" spc="-229" dirty="0">
                <a:latin typeface="Arial"/>
                <a:cs typeface="Arial"/>
              </a:rPr>
              <a:t>compares </a:t>
            </a:r>
            <a:r>
              <a:rPr lang="en-US" b="1" spc="-120" dirty="0">
                <a:latin typeface="Arial"/>
                <a:cs typeface="Arial"/>
              </a:rPr>
              <a:t>the </a:t>
            </a:r>
            <a:r>
              <a:rPr lang="en-US" b="1" spc="-100" dirty="0">
                <a:latin typeface="Arial"/>
                <a:cs typeface="Arial"/>
              </a:rPr>
              <a:t>two </a:t>
            </a:r>
            <a:r>
              <a:rPr lang="en-US" b="1" spc="-195" dirty="0">
                <a:latin typeface="Arial"/>
                <a:cs typeface="Arial"/>
              </a:rPr>
              <a:t>strings. </a:t>
            </a:r>
            <a:r>
              <a:rPr lang="en-US" b="1" spc="-170" dirty="0">
                <a:latin typeface="Arial"/>
                <a:cs typeface="Arial"/>
              </a:rPr>
              <a:t>E.g.</a:t>
            </a:r>
            <a:r>
              <a:rPr lang="en-US" b="1" spc="-110" dirty="0">
                <a:latin typeface="Arial"/>
                <a:cs typeface="Arial"/>
              </a:rPr>
              <a:t> </a:t>
            </a:r>
            <a:r>
              <a:rPr lang="en-US" b="1" spc="-145" dirty="0" err="1">
                <a:solidFill>
                  <a:srgbClr val="0000CC"/>
                </a:solidFill>
                <a:latin typeface="Arial"/>
                <a:cs typeface="Arial"/>
              </a:rPr>
              <a:t>strcmp</a:t>
            </a:r>
            <a:r>
              <a:rPr lang="en-US" b="1" spc="-145" dirty="0">
                <a:solidFill>
                  <a:srgbClr val="0000CC"/>
                </a:solidFill>
                <a:latin typeface="Arial"/>
                <a:cs typeface="Arial"/>
              </a:rPr>
              <a:t>(str1,str2)</a:t>
            </a:r>
            <a:endParaRPr lang="en-US" dirty="0">
              <a:latin typeface="Arial"/>
              <a:cs typeface="Arial"/>
            </a:endParaRPr>
          </a:p>
          <a:p>
            <a:pPr marL="755650" indent="-285750">
              <a:lnSpc>
                <a:spcPts val="3335"/>
              </a:lnSpc>
              <a:buFont typeface="Wingdings"/>
              <a:buChar char=""/>
              <a:tabLst>
                <a:tab pos="755650" algn="l"/>
              </a:tabLst>
            </a:pPr>
            <a:r>
              <a:rPr lang="en-US" b="1" spc="-220" dirty="0" err="1">
                <a:solidFill>
                  <a:srgbClr val="800000"/>
                </a:solidFill>
                <a:latin typeface="Arial"/>
                <a:cs typeface="Arial"/>
              </a:rPr>
              <a:t>strcat</a:t>
            </a:r>
            <a:r>
              <a:rPr lang="en-US" b="1" spc="-9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lang="en-US" b="1" spc="275" dirty="0">
                <a:solidFill>
                  <a:srgbClr val="800000"/>
                </a:solidFill>
                <a:latin typeface="Arial"/>
                <a:cs typeface="Arial"/>
              </a:rPr>
              <a:t>()</a:t>
            </a:r>
            <a:endParaRPr lang="en-US" dirty="0">
              <a:latin typeface="Arial"/>
              <a:cs typeface="Arial"/>
            </a:endParaRPr>
          </a:p>
          <a:p>
            <a:pPr marL="1167130" lvl="1" indent="-240029">
              <a:lnSpc>
                <a:spcPct val="100000"/>
              </a:lnSpc>
              <a:spcBef>
                <a:spcPts val="50"/>
              </a:spcBef>
              <a:buFont typeface="Wingdings"/>
              <a:buChar char=""/>
              <a:tabLst>
                <a:tab pos="1167765" algn="l"/>
              </a:tabLst>
            </a:pPr>
            <a:r>
              <a:rPr lang="en-US" b="1" spc="-150" dirty="0" err="1">
                <a:latin typeface="Arial"/>
                <a:cs typeface="Arial"/>
              </a:rPr>
              <a:t>Concatinate</a:t>
            </a:r>
            <a:r>
              <a:rPr lang="en-US" b="1" spc="-150" dirty="0">
                <a:latin typeface="Arial"/>
                <a:cs typeface="Arial"/>
              </a:rPr>
              <a:t> </a:t>
            </a:r>
            <a:r>
              <a:rPr lang="en-US" b="1" spc="-120" dirty="0">
                <a:latin typeface="Arial"/>
                <a:cs typeface="Arial"/>
              </a:rPr>
              <a:t>the </a:t>
            </a:r>
            <a:r>
              <a:rPr lang="en-US" b="1" spc="-100" dirty="0">
                <a:latin typeface="Arial"/>
                <a:cs typeface="Arial"/>
              </a:rPr>
              <a:t>two </a:t>
            </a:r>
            <a:r>
              <a:rPr lang="en-US" b="1" spc="-195" dirty="0">
                <a:latin typeface="Arial"/>
                <a:cs typeface="Arial"/>
              </a:rPr>
              <a:t>strings. </a:t>
            </a:r>
            <a:r>
              <a:rPr lang="en-US" b="1" spc="-170" dirty="0">
                <a:latin typeface="Arial"/>
                <a:cs typeface="Arial"/>
              </a:rPr>
              <a:t>E.g.</a:t>
            </a:r>
            <a:r>
              <a:rPr lang="en-US" b="1" spc="240" dirty="0">
                <a:latin typeface="Arial"/>
                <a:cs typeface="Arial"/>
              </a:rPr>
              <a:t> </a:t>
            </a:r>
            <a:r>
              <a:rPr lang="en-US" b="1" spc="-135" dirty="0" err="1">
                <a:solidFill>
                  <a:srgbClr val="0000CC"/>
                </a:solidFill>
                <a:latin typeface="Arial"/>
                <a:cs typeface="Arial"/>
              </a:rPr>
              <a:t>strcat</a:t>
            </a:r>
            <a:r>
              <a:rPr lang="en-US" b="1" spc="-135" dirty="0">
                <a:solidFill>
                  <a:srgbClr val="0000CC"/>
                </a:solidFill>
                <a:latin typeface="Arial"/>
                <a:cs typeface="Arial"/>
              </a:rPr>
              <a:t>(str1,str2)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45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DF29-3FEC-4E5C-8A0B-E48871AA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Library </a:t>
            </a:r>
            <a:r>
              <a:rPr lang="en-US" spc="-195" dirty="0"/>
              <a:t>function:</a:t>
            </a:r>
            <a:r>
              <a:rPr lang="en-US" spc="-465" dirty="0"/>
              <a:t> </a:t>
            </a:r>
            <a:r>
              <a:rPr lang="en-US" b="1" spc="-100" dirty="0" err="1">
                <a:solidFill>
                  <a:srgbClr val="C00000"/>
                </a:solidFill>
                <a:latin typeface="Arial"/>
                <a:cs typeface="Arial"/>
              </a:rPr>
              <a:t>strlen</a:t>
            </a:r>
            <a:r>
              <a:rPr lang="en-US" b="1" spc="-100" dirty="0">
                <a:solidFill>
                  <a:srgbClr val="C00000"/>
                </a:solidFill>
                <a:latin typeface="Arial"/>
                <a:cs typeface="Arial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87DF-F3C6-44B0-8E12-3B0FB0E8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lvl="0" indent="-3429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100" dirty="0">
                <a:solidFill>
                  <a:srgbClr val="C0504D"/>
                </a:solidFill>
                <a:latin typeface="Trebuchet MS"/>
                <a:cs typeface="Trebuchet MS"/>
              </a:rPr>
              <a:t>String</a:t>
            </a:r>
            <a:r>
              <a:rPr lang="en-US" sz="2400" spc="-204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110" dirty="0">
                <a:solidFill>
                  <a:srgbClr val="C0504D"/>
                </a:solidFill>
                <a:latin typeface="Trebuchet MS"/>
                <a:cs typeface="Trebuchet MS"/>
              </a:rPr>
              <a:t>length</a:t>
            </a:r>
            <a:r>
              <a:rPr lang="en-US" sz="2400" spc="-185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120" dirty="0">
                <a:solidFill>
                  <a:srgbClr val="C0504D"/>
                </a:solidFill>
                <a:latin typeface="Trebuchet MS"/>
                <a:cs typeface="Trebuchet MS"/>
              </a:rPr>
              <a:t>can</a:t>
            </a:r>
            <a:r>
              <a:rPr lang="en-US" sz="2400" spc="-195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100" dirty="0">
                <a:solidFill>
                  <a:srgbClr val="C0504D"/>
                </a:solidFill>
                <a:latin typeface="Trebuchet MS"/>
                <a:cs typeface="Trebuchet MS"/>
              </a:rPr>
              <a:t>be</a:t>
            </a:r>
            <a:r>
              <a:rPr lang="en-US" sz="2400" spc="-180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100" dirty="0">
                <a:solidFill>
                  <a:srgbClr val="C0504D"/>
                </a:solidFill>
                <a:latin typeface="Trebuchet MS"/>
                <a:cs typeface="Trebuchet MS"/>
              </a:rPr>
              <a:t>obtained</a:t>
            </a:r>
            <a:r>
              <a:rPr lang="en-US" sz="2400" spc="-180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95" dirty="0">
                <a:solidFill>
                  <a:srgbClr val="C0504D"/>
                </a:solidFill>
                <a:latin typeface="Trebuchet MS"/>
                <a:cs typeface="Trebuchet MS"/>
              </a:rPr>
              <a:t>by</a:t>
            </a:r>
            <a:r>
              <a:rPr lang="en-US" sz="2400" spc="-185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75" dirty="0">
                <a:solidFill>
                  <a:srgbClr val="C0504D"/>
                </a:solidFill>
                <a:latin typeface="Trebuchet MS"/>
                <a:cs typeface="Trebuchet MS"/>
              </a:rPr>
              <a:t>using</a:t>
            </a:r>
            <a:r>
              <a:rPr lang="en-US" sz="2400" spc="-185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110" dirty="0">
                <a:solidFill>
                  <a:srgbClr val="C0504D"/>
                </a:solidFill>
                <a:latin typeface="Trebuchet MS"/>
                <a:cs typeface="Trebuchet MS"/>
              </a:rPr>
              <a:t>the</a:t>
            </a:r>
            <a:r>
              <a:rPr lang="en-US" sz="2400" spc="-185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105" dirty="0">
                <a:solidFill>
                  <a:srgbClr val="C0504D"/>
                </a:solidFill>
                <a:latin typeface="Trebuchet MS"/>
                <a:cs typeface="Trebuchet MS"/>
              </a:rPr>
              <a:t>following</a:t>
            </a:r>
            <a:r>
              <a:rPr lang="en-US" sz="2400" spc="-204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105" dirty="0">
                <a:solidFill>
                  <a:srgbClr val="C0504D"/>
                </a:solidFill>
                <a:latin typeface="Trebuchet MS"/>
                <a:cs typeface="Trebuchet MS"/>
              </a:rPr>
              <a:t>function</a:t>
            </a:r>
            <a:endParaRPr lang="en-US"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55600" lvl="0" indent="0">
              <a:lnSpc>
                <a:spcPct val="100000"/>
              </a:lnSpc>
              <a:spcBef>
                <a:spcPts val="355"/>
              </a:spcBef>
              <a:buNone/>
            </a:pPr>
            <a:r>
              <a:rPr lang="en-US" sz="3200" b="1" spc="-155" dirty="0">
                <a:solidFill>
                  <a:srgbClr val="800000"/>
                </a:solidFill>
                <a:latin typeface="Arial"/>
                <a:cs typeface="Arial"/>
              </a:rPr>
              <a:t>n=</a:t>
            </a:r>
            <a:r>
              <a:rPr lang="en-US" sz="3200" b="1" spc="-155" dirty="0" err="1">
                <a:solidFill>
                  <a:srgbClr val="800000"/>
                </a:solidFill>
                <a:latin typeface="Arial"/>
                <a:cs typeface="Arial"/>
              </a:rPr>
              <a:t>strlen</a:t>
            </a:r>
            <a:r>
              <a:rPr lang="en-US" sz="3200" b="1" spc="-155" dirty="0">
                <a:solidFill>
                  <a:srgbClr val="800000"/>
                </a:solidFill>
                <a:latin typeface="Arial"/>
                <a:cs typeface="Arial"/>
              </a:rPr>
              <a:t>(string);</a:t>
            </a:r>
            <a:endParaRPr lang="en-US" sz="3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55600" marR="5080" lvl="0" indent="0" algn="just">
              <a:lnSpc>
                <a:spcPct val="80000"/>
              </a:lnSpc>
              <a:spcBef>
                <a:spcPts val="1275"/>
              </a:spcBef>
              <a:buNone/>
            </a:pP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This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function 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counts </a:t>
            </a:r>
            <a:r>
              <a:rPr lang="en-US" sz="2400" spc="-85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returns </a:t>
            </a:r>
            <a:r>
              <a:rPr lang="en-US" sz="2400" spc="-110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lang="en-US" sz="2400" spc="-85" dirty="0">
                <a:solidFill>
                  <a:prstClr val="black"/>
                </a:solidFill>
                <a:latin typeface="Trebuchet MS"/>
                <a:cs typeface="Trebuchet MS"/>
              </a:rPr>
              <a:t>number 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lang="en-US" sz="2400" spc="-125" dirty="0">
                <a:solidFill>
                  <a:prstClr val="black"/>
                </a:solidFill>
                <a:latin typeface="Trebuchet MS"/>
                <a:cs typeface="Trebuchet MS"/>
              </a:rPr>
              <a:t>characters 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in  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lang="en-US" sz="2400" spc="-120" dirty="0">
                <a:solidFill>
                  <a:prstClr val="black"/>
                </a:solidFill>
                <a:latin typeface="Trebuchet MS"/>
                <a:cs typeface="Trebuchet MS"/>
              </a:rPr>
              <a:t>string,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where </a:t>
            </a:r>
            <a:r>
              <a:rPr lang="en-US" sz="2400" spc="-55" dirty="0">
                <a:solidFill>
                  <a:prstClr val="black"/>
                </a:solidFill>
                <a:latin typeface="Trebuchet MS"/>
                <a:cs typeface="Trebuchet MS"/>
              </a:rPr>
              <a:t>n </a:t>
            </a:r>
            <a:r>
              <a:rPr lang="en-US" sz="2400" spc="-90" dirty="0">
                <a:solidFill>
                  <a:prstClr val="black"/>
                </a:solidFill>
                <a:latin typeface="Trebuchet MS"/>
                <a:cs typeface="Trebuchet MS"/>
              </a:rPr>
              <a:t>is </a:t>
            </a:r>
            <a:r>
              <a:rPr lang="en-US" sz="2400" spc="-85" dirty="0">
                <a:solidFill>
                  <a:prstClr val="black"/>
                </a:solidFill>
                <a:latin typeface="Trebuchet MS"/>
                <a:cs typeface="Trebuchet MS"/>
              </a:rPr>
              <a:t>an </a:t>
            </a:r>
            <a:r>
              <a:rPr lang="en-US" sz="2400" spc="-120" dirty="0">
                <a:solidFill>
                  <a:prstClr val="black"/>
                </a:solidFill>
                <a:latin typeface="Trebuchet MS"/>
                <a:cs typeface="Trebuchet MS"/>
              </a:rPr>
              <a:t>integer variable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which </a:t>
            </a:r>
            <a:r>
              <a:rPr lang="en-US" sz="2400" spc="-120" dirty="0">
                <a:solidFill>
                  <a:prstClr val="black"/>
                </a:solidFill>
                <a:latin typeface="Trebuchet MS"/>
                <a:cs typeface="Trebuchet MS"/>
              </a:rPr>
              <a:t>receives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the  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value 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lang="en-US" sz="2400" spc="-110" dirty="0">
                <a:solidFill>
                  <a:prstClr val="black"/>
                </a:solidFill>
                <a:latin typeface="Trebuchet MS"/>
                <a:cs typeface="Trebuchet MS"/>
              </a:rPr>
              <a:t>the length 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lang="en-US" sz="2400" spc="-125" dirty="0">
                <a:solidFill>
                  <a:prstClr val="black"/>
                </a:solidFill>
                <a:latin typeface="Trebuchet MS"/>
                <a:cs typeface="Trebuchet MS"/>
              </a:rPr>
              <a:t>string. </a:t>
            </a:r>
            <a:r>
              <a:rPr lang="en-US" sz="2400" spc="-13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argument 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may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be 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a 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string</a:t>
            </a:r>
            <a:r>
              <a:rPr lang="en-US" sz="2400" spc="-1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130" dirty="0">
                <a:solidFill>
                  <a:prstClr val="black"/>
                </a:solidFill>
                <a:latin typeface="Trebuchet MS"/>
                <a:cs typeface="Trebuchet MS"/>
              </a:rPr>
              <a:t>constant.</a:t>
            </a:r>
            <a:endParaRPr lang="en-US"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0" lvl="0" indent="0">
              <a:lnSpc>
                <a:spcPct val="100000"/>
              </a:lnSpc>
              <a:spcBef>
                <a:spcPts val="45"/>
              </a:spcBef>
              <a:buNone/>
            </a:pPr>
            <a:endParaRPr lang="en-US" sz="35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lvl="0" indent="-342900">
              <a:lnSpc>
                <a:spcPct val="100000"/>
              </a:lnSpc>
              <a:spcBef>
                <a:spcPts val="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95" dirty="0">
                <a:solidFill>
                  <a:srgbClr val="C0504D"/>
                </a:solidFill>
                <a:latin typeface="Trebuchet MS"/>
                <a:cs typeface="Trebuchet MS"/>
              </a:rPr>
              <a:t>Copying </a:t>
            </a:r>
            <a:r>
              <a:rPr lang="en-US" sz="2400" spc="-114" dirty="0">
                <a:solidFill>
                  <a:srgbClr val="C0504D"/>
                </a:solidFill>
                <a:latin typeface="Trebuchet MS"/>
                <a:cs typeface="Trebuchet MS"/>
              </a:rPr>
              <a:t>a </a:t>
            </a:r>
            <a:r>
              <a:rPr lang="en-US" sz="2400" spc="-100" dirty="0">
                <a:solidFill>
                  <a:srgbClr val="C0504D"/>
                </a:solidFill>
                <a:latin typeface="Trebuchet MS"/>
                <a:cs typeface="Trebuchet MS"/>
              </a:rPr>
              <a:t>String </a:t>
            </a:r>
            <a:r>
              <a:rPr lang="en-US" sz="2400" spc="-105" dirty="0">
                <a:solidFill>
                  <a:srgbClr val="C0504D"/>
                </a:solidFill>
                <a:latin typeface="Trebuchet MS"/>
                <a:cs typeface="Trebuchet MS"/>
              </a:rPr>
              <a:t>the Hard</a:t>
            </a:r>
            <a:r>
              <a:rPr lang="en-US" sz="2400" spc="-530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spc="-85" dirty="0">
                <a:solidFill>
                  <a:srgbClr val="C0504D"/>
                </a:solidFill>
                <a:latin typeface="Trebuchet MS"/>
                <a:cs typeface="Trebuchet MS"/>
              </a:rPr>
              <a:t>Way</a:t>
            </a:r>
            <a:endParaRPr lang="en-US"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55600" marR="5080" lvl="0" indent="0" algn="just">
              <a:lnSpc>
                <a:spcPts val="2300"/>
              </a:lnSpc>
              <a:spcBef>
                <a:spcPts val="1185"/>
              </a:spcBef>
              <a:buNone/>
            </a:pPr>
            <a:r>
              <a:rPr lang="en-US" sz="2400" spc="-130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best </a:t>
            </a:r>
            <a:r>
              <a:rPr lang="en-US" sz="2400" spc="-120" dirty="0">
                <a:solidFill>
                  <a:prstClr val="black"/>
                </a:solidFill>
                <a:latin typeface="Trebuchet MS"/>
                <a:cs typeface="Trebuchet MS"/>
              </a:rPr>
              <a:t>way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understand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the true </a:t>
            </a:r>
            <a:r>
              <a:rPr lang="en-US" sz="2400" spc="-110" dirty="0">
                <a:solidFill>
                  <a:prstClr val="black"/>
                </a:solidFill>
                <a:latin typeface="Trebuchet MS"/>
                <a:cs typeface="Trebuchet MS"/>
              </a:rPr>
              <a:t>nature </a:t>
            </a:r>
            <a:r>
              <a:rPr lang="en-US" sz="2400" spc="-90" dirty="0">
                <a:solidFill>
                  <a:prstClr val="black"/>
                </a:solidFill>
                <a:latin typeface="Trebuchet MS"/>
                <a:cs typeface="Trebuchet MS"/>
              </a:rPr>
              <a:t>of strings </a:t>
            </a:r>
            <a:r>
              <a:rPr lang="en-US" sz="2400" spc="-85" dirty="0">
                <a:solidFill>
                  <a:prstClr val="black"/>
                </a:solidFill>
                <a:latin typeface="Trebuchet MS"/>
                <a:cs typeface="Trebuchet MS"/>
              </a:rPr>
              <a:t>is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to  </a:t>
            </a:r>
            <a:r>
              <a:rPr lang="en-US" sz="2400" spc="-120" dirty="0">
                <a:solidFill>
                  <a:prstClr val="black"/>
                </a:solidFill>
                <a:latin typeface="Trebuchet MS"/>
                <a:cs typeface="Trebuchet MS"/>
              </a:rPr>
              <a:t>deal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with them </a:t>
            </a:r>
            <a:r>
              <a:rPr lang="en-US" sz="2400" spc="-135" dirty="0">
                <a:solidFill>
                  <a:prstClr val="black"/>
                </a:solidFill>
                <a:latin typeface="Trebuchet MS"/>
                <a:cs typeface="Trebuchet MS"/>
              </a:rPr>
              <a:t>character </a:t>
            </a:r>
            <a:r>
              <a:rPr lang="en-US" sz="2400" spc="-90" dirty="0">
                <a:solidFill>
                  <a:prstClr val="black"/>
                </a:solidFill>
                <a:latin typeface="Trebuchet MS"/>
                <a:cs typeface="Trebuchet MS"/>
              </a:rPr>
              <a:t>by </a:t>
            </a:r>
            <a:r>
              <a:rPr lang="en-US" sz="2400" spc="-170" dirty="0">
                <a:solidFill>
                  <a:prstClr val="black"/>
                </a:solidFill>
                <a:latin typeface="Trebuchet MS"/>
                <a:cs typeface="Trebuchet MS"/>
              </a:rPr>
              <a:t>character. </a:t>
            </a:r>
            <a:r>
              <a:rPr lang="en-US" sz="2400" spc="-13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following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program  copies</a:t>
            </a:r>
            <a:r>
              <a:rPr lang="en-US" sz="240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70" dirty="0">
                <a:solidFill>
                  <a:prstClr val="black"/>
                </a:solidFill>
                <a:latin typeface="Trebuchet MS"/>
                <a:cs typeface="Trebuchet MS"/>
              </a:rPr>
              <a:t>one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string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lang="en-US" sz="24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90" dirty="0">
                <a:solidFill>
                  <a:prstClr val="black"/>
                </a:solidFill>
                <a:latin typeface="Trebuchet MS"/>
                <a:cs typeface="Trebuchet MS"/>
              </a:rPr>
              <a:t>another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135" dirty="0">
                <a:solidFill>
                  <a:prstClr val="black"/>
                </a:solidFill>
                <a:latin typeface="Trebuchet MS"/>
                <a:cs typeface="Trebuchet MS"/>
              </a:rPr>
              <a:t>character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90" dirty="0">
                <a:solidFill>
                  <a:prstClr val="black"/>
                </a:solidFill>
                <a:latin typeface="Trebuchet MS"/>
                <a:cs typeface="Trebuchet MS"/>
              </a:rPr>
              <a:t>by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170" dirty="0">
                <a:solidFill>
                  <a:prstClr val="black"/>
                </a:solidFill>
                <a:latin typeface="Trebuchet MS"/>
                <a:cs typeface="Trebuchet MS"/>
              </a:rPr>
              <a:t>character.</a:t>
            </a:r>
            <a:endParaRPr lang="en-US"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26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32F21E27-50E0-4090-800D-C13E1FD9AD97}"/>
              </a:ext>
            </a:extLst>
          </p:cNvPr>
          <p:cNvSpPr txBox="1">
            <a:spLocks/>
          </p:cNvSpPr>
          <p:nvPr/>
        </p:nvSpPr>
        <p:spPr>
          <a:xfrm>
            <a:off x="993902" y="656336"/>
            <a:ext cx="63309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Copies</a:t>
            </a:r>
            <a:r>
              <a:rPr kumimoji="0" lang="en-US" sz="4000" b="0" i="0" u="none" strike="noStrike" kern="0" cap="none" spc="-3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000" b="0" i="0" u="none" strike="noStrike" kern="0" cap="none" spc="-1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a</a:t>
            </a:r>
            <a:r>
              <a:rPr kumimoji="0" lang="en-US" sz="4000" b="0" i="0" u="none" strike="noStrike" kern="0" cap="none" spc="-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000" b="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string</a:t>
            </a:r>
            <a:r>
              <a:rPr kumimoji="0" lang="en-US" sz="4000" b="0" i="0" u="none" strike="noStrike" kern="0" cap="none" spc="-3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using</a:t>
            </a:r>
            <a:r>
              <a:rPr kumimoji="0" lang="en-US" sz="4000" b="0" i="0" u="none" strike="noStrike" kern="0" cap="none" spc="-3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000" b="0" i="0" u="none" strike="noStrike" kern="0" cap="none" spc="-1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a</a:t>
            </a:r>
            <a:r>
              <a:rPr kumimoji="0" lang="en-US" sz="4000" b="0" i="0" u="none" strike="noStrike" kern="0" cap="none" spc="-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000" b="0" i="0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for</a:t>
            </a:r>
            <a:r>
              <a:rPr kumimoji="0" lang="en-US" sz="4000" b="0" i="0" u="none" strike="noStrike" kern="0" cap="none" spc="-3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j-ea"/>
              </a:rPr>
              <a:t>loop</a:t>
            </a: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1D2430B-7CA1-451A-8FC2-1506D61E660E}"/>
              </a:ext>
            </a:extLst>
          </p:cNvPr>
          <p:cNvSpPr txBox="1">
            <a:spLocks/>
          </p:cNvSpPr>
          <p:nvPr/>
        </p:nvSpPr>
        <p:spPr>
          <a:xfrm>
            <a:off x="8800845" y="6874478"/>
            <a:ext cx="276859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25400" marR="0" lvl="0" indent="0" algn="l" defTabSz="914400" rtl="0" eaLnBrk="1" fontAlgn="auto" latinLnBrk="0" hangingPunct="1">
                <a:lnSpc>
                  <a:spcPts val="18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07DB300B-3C02-47EF-BF09-473CBA822FBD}"/>
              </a:ext>
            </a:extLst>
          </p:cNvPr>
          <p:cNvSpPr txBox="1">
            <a:spLocks/>
          </p:cNvSpPr>
          <p:nvPr/>
        </p:nvSpPr>
        <p:spPr>
          <a:xfrm>
            <a:off x="993902" y="6901646"/>
            <a:ext cx="7029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7/13/2012</a:t>
            </a:r>
            <a:endParaRPr kumimoji="0" 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37F5CF73-C1AD-481F-9714-5290FAF71008}"/>
              </a:ext>
            </a:extLst>
          </p:cNvPr>
          <p:cNvSpPr txBox="1">
            <a:spLocks/>
          </p:cNvSpPr>
          <p:nvPr/>
        </p:nvSpPr>
        <p:spPr>
          <a:xfrm>
            <a:off x="4357278" y="6901646"/>
            <a:ext cx="134556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Department of</a:t>
            </a:r>
            <a:r>
              <a:rPr kumimoji="0" lang="en-US" sz="1200" b="0" i="0" u="none" strike="noStrike" kern="1200" cap="none" spc="-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CSE</a:t>
            </a:r>
            <a:endParaRPr kumimoji="0" lang="en-US" sz="12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EE26A3A8-6C9A-4166-A3D9-30E6BE30BA23}"/>
              </a:ext>
            </a:extLst>
          </p:cNvPr>
          <p:cNvSpPr txBox="1">
            <a:spLocks/>
          </p:cNvSpPr>
          <p:nvPr/>
        </p:nvSpPr>
        <p:spPr>
          <a:xfrm>
            <a:off x="993902" y="1458721"/>
            <a:ext cx="6158865" cy="2416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3392170" lvl="0" indent="0" defTabSz="91440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#include </a:t>
            </a:r>
            <a:r>
              <a:rPr kumimoji="0" lang="en-US" sz="2400" b="1" i="0" u="none" strike="noStrike" kern="0" cap="none" spc="-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</a:t>
            </a:r>
            <a:r>
              <a:rPr kumimoji="0" lang="en-US" sz="2400" b="1" i="0" u="none" strike="noStrike" kern="0" cap="none" spc="-24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iostream.h</a:t>
            </a:r>
            <a:r>
              <a:rPr kumimoji="0" lang="en-US" sz="2400" b="1" i="0" u="none" strike="noStrike" kern="0" cap="none" spc="-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  </a:t>
            </a:r>
            <a:r>
              <a:rPr kumimoji="0" lang="en-US" sz="2400" b="1" i="0" u="none" strike="noStrike" kern="0" cap="none" spc="-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#include&lt;</a:t>
            </a:r>
            <a:r>
              <a:rPr kumimoji="0" lang="en-US" sz="2400" b="1" i="0" u="none" strike="noStrike" kern="0" cap="none" spc="-195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string.h</a:t>
            </a:r>
            <a:r>
              <a:rPr kumimoji="0" lang="en-US" sz="2400" b="1" i="0" u="none" strike="noStrike" kern="0" cap="none" spc="-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  </a:t>
            </a:r>
            <a:r>
              <a:rPr kumimoji="0" lang="en-US" sz="2400" b="1" i="0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void</a:t>
            </a:r>
            <a:r>
              <a:rPr kumimoji="0" lang="en-US" sz="24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main()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-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 </a:t>
            </a:r>
            <a:r>
              <a:rPr kumimoji="0" lang="en-US" sz="2400" b="1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str1[ </a:t>
            </a:r>
            <a:r>
              <a:rPr kumimoji="0" lang="en-US" sz="2400" b="1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 </a:t>
            </a:r>
            <a:r>
              <a:rPr kumimoji="0" lang="en-US" sz="2400" b="1" i="0" u="none" strike="noStrike" kern="0" cap="none" spc="-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lang="en-US" sz="2400" b="1" i="0" u="none" strike="noStrike" kern="0" cap="none" spc="-8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</a:t>
            </a:r>
            <a:r>
              <a:rPr lang="en-US" kern="0" spc="-85" dirty="0">
                <a:solidFill>
                  <a:sysClr val="windowText" lastClr="000000"/>
                </a:solidFill>
              </a:rPr>
              <a:t>M</a:t>
            </a:r>
            <a:r>
              <a:rPr kumimoji="0" lang="en-US" sz="2400" b="1" i="0" u="none" strike="noStrike" kern="0" cap="none" spc="-85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anipal</a:t>
            </a:r>
            <a:r>
              <a:rPr kumimoji="0" lang="en-US" sz="2400" b="1" i="0" u="none" strike="noStrike" kern="0" cap="none" spc="-8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1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Institute </a:t>
            </a:r>
            <a:r>
              <a:rPr kumimoji="0" lang="en-US" sz="2400" b="1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lang="en-US" sz="2400" b="1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1" i="0" u="none" strike="noStrike" kern="0" cap="none" spc="-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Technology”;</a:t>
            </a: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9E3E7A50-F520-4771-B01E-FD43E7AD1A05}"/>
              </a:ext>
            </a:extLst>
          </p:cNvPr>
          <p:cNvSpPr txBox="1"/>
          <p:nvPr/>
        </p:nvSpPr>
        <p:spPr>
          <a:xfrm>
            <a:off x="4651502" y="3470402"/>
            <a:ext cx="2854325" cy="8305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spcBef>
                <a:spcPts val="385"/>
              </a:spcBef>
            </a:pPr>
            <a:r>
              <a:rPr sz="2400" b="1" dirty="0">
                <a:solidFill>
                  <a:srgbClr val="7E7E7E"/>
                </a:solidFill>
                <a:latin typeface="Arial"/>
                <a:cs typeface="Arial"/>
              </a:rPr>
              <a:t>//size </a:t>
            </a:r>
            <a:r>
              <a:rPr sz="2400" b="1" spc="-60" dirty="0">
                <a:solidFill>
                  <a:srgbClr val="7E7E7E"/>
                </a:solidFill>
                <a:latin typeface="Arial"/>
                <a:cs typeface="Arial"/>
              </a:rPr>
              <a:t>of </a:t>
            </a:r>
            <a:r>
              <a:rPr sz="2400" b="1" spc="-140" dirty="0">
                <a:solidFill>
                  <a:srgbClr val="7E7E7E"/>
                </a:solidFill>
                <a:latin typeface="Arial"/>
                <a:cs typeface="Arial"/>
              </a:rPr>
              <a:t>str2</a:t>
            </a:r>
            <a:r>
              <a:rPr sz="2400" b="1" spc="-1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7E7E7E"/>
                </a:solidFill>
                <a:latin typeface="Arial"/>
                <a:cs typeface="Arial"/>
              </a:rPr>
              <a:t>buffer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27100">
              <a:spcBef>
                <a:spcPts val="290"/>
              </a:spcBef>
            </a:pPr>
            <a:r>
              <a:rPr sz="2400" b="1" spc="45" dirty="0">
                <a:solidFill>
                  <a:srgbClr val="7E7E7E"/>
                </a:solidFill>
                <a:latin typeface="Arial"/>
                <a:cs typeface="Arial"/>
              </a:rPr>
              <a:t>//empty</a:t>
            </a:r>
            <a:r>
              <a:rPr sz="2400" b="1" spc="-1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7E7E7E"/>
                </a:solidFill>
                <a:latin typeface="Arial"/>
                <a:cs typeface="Arial"/>
              </a:rPr>
              <a:t>string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C1885774-F882-4012-9A2D-04887B5B2EB9}"/>
              </a:ext>
            </a:extLst>
          </p:cNvPr>
          <p:cNvSpPr txBox="1"/>
          <p:nvPr/>
        </p:nvSpPr>
        <p:spPr>
          <a:xfrm>
            <a:off x="993902" y="4275073"/>
            <a:ext cx="388239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800000"/>
                </a:solidFill>
                <a:latin typeface="Arial"/>
                <a:cs typeface="Arial"/>
              </a:rPr>
              <a:t>for(int </a:t>
            </a:r>
            <a:r>
              <a:rPr sz="2400" b="1" dirty="0">
                <a:solidFill>
                  <a:srgbClr val="800000"/>
                </a:solidFill>
                <a:latin typeface="Arial"/>
                <a:cs typeface="Arial"/>
              </a:rPr>
              <a:t>j=0 </a:t>
            </a:r>
            <a:r>
              <a:rPr sz="2400" b="1" spc="-200" dirty="0">
                <a:solidFill>
                  <a:srgbClr val="800000"/>
                </a:solidFill>
                <a:latin typeface="Arial"/>
                <a:cs typeface="Arial"/>
              </a:rPr>
              <a:t>; </a:t>
            </a:r>
            <a:r>
              <a:rPr sz="2400" b="1" spc="-165" dirty="0">
                <a:solidFill>
                  <a:srgbClr val="800000"/>
                </a:solidFill>
                <a:latin typeface="Arial"/>
                <a:cs typeface="Arial"/>
              </a:rPr>
              <a:t>j&lt;strlen(str1); </a:t>
            </a:r>
            <a:r>
              <a:rPr sz="2400" b="1" spc="-60" dirty="0">
                <a:solidFill>
                  <a:srgbClr val="800000"/>
                </a:solidFill>
                <a:latin typeface="Arial"/>
                <a:cs typeface="Arial"/>
              </a:rPr>
              <a:t>j++)  </a:t>
            </a:r>
            <a:r>
              <a:rPr sz="2400" b="1" spc="-25" dirty="0">
                <a:solidFill>
                  <a:srgbClr val="800000"/>
                </a:solidFill>
                <a:latin typeface="Arial"/>
                <a:cs typeface="Arial"/>
              </a:rPr>
              <a:t>str2[j] </a:t>
            </a:r>
            <a:r>
              <a:rPr sz="2400" b="1" spc="-204" dirty="0">
                <a:solidFill>
                  <a:srgbClr val="800000"/>
                </a:solidFill>
                <a:latin typeface="Arial"/>
                <a:cs typeface="Arial"/>
              </a:rPr>
              <a:t>=</a:t>
            </a:r>
            <a:r>
              <a:rPr sz="2400" b="1" spc="-114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400" b="1" spc="-105" dirty="0">
                <a:solidFill>
                  <a:srgbClr val="800000"/>
                </a:solidFill>
                <a:latin typeface="Arial"/>
                <a:cs typeface="Arial"/>
              </a:rPr>
              <a:t>str1[j];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D1032433-AF0D-4CFA-B762-48170DBD86B5}"/>
              </a:ext>
            </a:extLst>
          </p:cNvPr>
          <p:cNvSpPr txBox="1"/>
          <p:nvPr/>
        </p:nvSpPr>
        <p:spPr>
          <a:xfrm>
            <a:off x="5565902" y="4275073"/>
            <a:ext cx="3055620" cy="8305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spcBef>
                <a:spcPts val="385"/>
              </a:spcBef>
            </a:pPr>
            <a:r>
              <a:rPr sz="2400" b="1" spc="35" dirty="0">
                <a:solidFill>
                  <a:srgbClr val="7E7E7E"/>
                </a:solidFill>
                <a:latin typeface="Arial"/>
                <a:cs typeface="Arial"/>
              </a:rPr>
              <a:t>//copy </a:t>
            </a:r>
            <a:r>
              <a:rPr sz="2400" b="1" spc="-160" dirty="0">
                <a:solidFill>
                  <a:srgbClr val="7E7E7E"/>
                </a:solidFill>
                <a:latin typeface="Arial"/>
                <a:cs typeface="Arial"/>
              </a:rPr>
              <a:t>strlen</a:t>
            </a:r>
            <a:r>
              <a:rPr sz="2400" b="1" spc="-24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b="1" spc="-225" dirty="0">
                <a:solidFill>
                  <a:srgbClr val="7E7E7E"/>
                </a:solidFill>
                <a:latin typeface="Arial"/>
                <a:cs typeface="Arial"/>
              </a:rPr>
              <a:t>characters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90"/>
              </a:spcBef>
            </a:pPr>
            <a:r>
              <a:rPr sz="2400" b="1" spc="484" dirty="0">
                <a:solidFill>
                  <a:srgbClr val="7E7E7E"/>
                </a:solidFill>
                <a:latin typeface="Arial"/>
                <a:cs typeface="Arial"/>
              </a:rPr>
              <a:t>// </a:t>
            </a:r>
            <a:r>
              <a:rPr sz="2400" b="1" spc="-75" dirty="0">
                <a:solidFill>
                  <a:srgbClr val="7E7E7E"/>
                </a:solidFill>
                <a:latin typeface="Arial"/>
                <a:cs typeface="Arial"/>
              </a:rPr>
              <a:t>from </a:t>
            </a:r>
            <a:r>
              <a:rPr sz="2400" b="1" spc="-250" dirty="0">
                <a:solidFill>
                  <a:srgbClr val="7E7E7E"/>
                </a:solidFill>
                <a:latin typeface="Arial"/>
                <a:cs typeface="Arial"/>
              </a:rPr>
              <a:t>str1 </a:t>
            </a:r>
            <a:r>
              <a:rPr sz="2400" b="1" spc="-10" dirty="0">
                <a:solidFill>
                  <a:srgbClr val="7E7E7E"/>
                </a:solidFill>
                <a:latin typeface="Arial"/>
                <a:cs typeface="Arial"/>
              </a:rPr>
              <a:t>to</a:t>
            </a:r>
            <a:r>
              <a:rPr sz="2400" b="1" spc="-44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7E7E7E"/>
                </a:solidFill>
                <a:latin typeface="Arial"/>
                <a:cs typeface="Arial"/>
              </a:rPr>
              <a:t>str2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9C9BA8C-9047-491F-B0EF-907B14A092F7}"/>
              </a:ext>
            </a:extLst>
          </p:cNvPr>
          <p:cNvSpPr txBox="1"/>
          <p:nvPr/>
        </p:nvSpPr>
        <p:spPr>
          <a:xfrm>
            <a:off x="4651502" y="5079746"/>
            <a:ext cx="2748915" cy="8305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spcBef>
                <a:spcPts val="385"/>
              </a:spcBef>
            </a:pPr>
            <a:r>
              <a:rPr sz="2400" b="1" dirty="0">
                <a:solidFill>
                  <a:srgbClr val="7E7E7E"/>
                </a:solidFill>
                <a:latin typeface="Arial"/>
                <a:cs typeface="Arial"/>
              </a:rPr>
              <a:t>//insert </a:t>
            </a:r>
            <a:r>
              <a:rPr sz="2400" b="1" spc="-80" dirty="0">
                <a:solidFill>
                  <a:srgbClr val="7E7E7E"/>
                </a:solidFill>
                <a:latin typeface="Arial"/>
                <a:cs typeface="Arial"/>
              </a:rPr>
              <a:t>NULL </a:t>
            </a:r>
            <a:r>
              <a:rPr sz="2400" b="1" spc="-125" dirty="0">
                <a:solidFill>
                  <a:srgbClr val="7E7E7E"/>
                </a:solidFill>
                <a:latin typeface="Arial"/>
                <a:cs typeface="Arial"/>
              </a:rPr>
              <a:t>at</a:t>
            </a:r>
            <a:r>
              <a:rPr sz="2400" b="1" spc="-18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7E7E7E"/>
                </a:solidFill>
                <a:latin typeface="Arial"/>
                <a:cs typeface="Arial"/>
              </a:rPr>
              <a:t>end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90"/>
              </a:spcBef>
            </a:pPr>
            <a:r>
              <a:rPr sz="2400" b="1" spc="-60" dirty="0">
                <a:solidFill>
                  <a:srgbClr val="7E7E7E"/>
                </a:solidFill>
                <a:latin typeface="Arial"/>
                <a:cs typeface="Arial"/>
              </a:rPr>
              <a:t>//display</a:t>
            </a:r>
            <a:r>
              <a:rPr sz="2400" b="1" spc="-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7E7E7E"/>
                </a:solidFill>
                <a:latin typeface="Arial"/>
                <a:cs typeface="Arial"/>
              </a:rPr>
              <a:t>str2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9DE53A41-2556-48EF-BA59-553BBEF2AE22}"/>
              </a:ext>
            </a:extLst>
          </p:cNvPr>
          <p:cNvSpPr txBox="1"/>
          <p:nvPr/>
        </p:nvSpPr>
        <p:spPr>
          <a:xfrm>
            <a:off x="993902" y="5079746"/>
            <a:ext cx="2410460" cy="12325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spcBef>
                <a:spcPts val="385"/>
              </a:spcBef>
            </a:pPr>
            <a:r>
              <a:rPr sz="2400" b="1" spc="-25" dirty="0">
                <a:solidFill>
                  <a:prstClr val="black"/>
                </a:solidFill>
                <a:latin typeface="Arial"/>
                <a:cs typeface="Arial"/>
              </a:rPr>
              <a:t>str2[j] </a:t>
            </a:r>
            <a:r>
              <a:rPr sz="2400" b="1" spc="-204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2400" b="1" spc="-1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prstClr val="black"/>
                </a:solidFill>
                <a:latin typeface="Arial"/>
                <a:cs typeface="Arial"/>
              </a:rPr>
              <a:t>‘\0’;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90"/>
              </a:spcBef>
            </a:pPr>
            <a:r>
              <a:rPr sz="2400" b="1" spc="-110" dirty="0">
                <a:solidFill>
                  <a:prstClr val="black"/>
                </a:solidFill>
                <a:latin typeface="Arial"/>
                <a:cs typeface="Arial"/>
              </a:rPr>
              <a:t>cout </a:t>
            </a:r>
            <a:r>
              <a:rPr sz="2400" b="1" spc="-680" dirty="0">
                <a:solidFill>
                  <a:prstClr val="black"/>
                </a:solidFill>
                <a:latin typeface="Arial"/>
                <a:cs typeface="Arial"/>
              </a:rPr>
              <a:t>&lt;&lt;</a:t>
            </a:r>
            <a:r>
              <a:rPr sz="2400" b="1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prstClr val="black"/>
                </a:solidFill>
                <a:latin typeface="Arial"/>
                <a:cs typeface="Arial"/>
              </a:rPr>
              <a:t>str2</a:t>
            </a:r>
            <a:r>
              <a:rPr sz="2400" b="1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680" dirty="0">
                <a:solidFill>
                  <a:prstClr val="black"/>
                </a:solidFill>
                <a:latin typeface="Arial"/>
                <a:cs typeface="Arial"/>
              </a:rPr>
              <a:t>&lt;&lt;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prstClr val="black"/>
                </a:solidFill>
                <a:latin typeface="Arial"/>
                <a:cs typeface="Arial"/>
              </a:rPr>
              <a:t>endl;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90170">
              <a:spcBef>
                <a:spcPts val="285"/>
              </a:spcBef>
            </a:pPr>
            <a:r>
              <a:rPr sz="2400" b="1" spc="120" dirty="0">
                <a:solidFill>
                  <a:prstClr val="black"/>
                </a:solidFill>
                <a:latin typeface="Arial"/>
                <a:cs typeface="Arial"/>
              </a:rPr>
              <a:t>}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6351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FF80-DB16-4DA4-ABDE-9CB38125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5" dirty="0"/>
              <a:t>Copies</a:t>
            </a:r>
            <a:r>
              <a:rPr lang="en-US" spc="-325" dirty="0"/>
              <a:t> </a:t>
            </a:r>
            <a:r>
              <a:rPr lang="en-US" spc="-185" dirty="0"/>
              <a:t>a</a:t>
            </a:r>
            <a:r>
              <a:rPr lang="en-US" spc="-320" dirty="0"/>
              <a:t> </a:t>
            </a:r>
            <a:r>
              <a:rPr lang="en-US" spc="-160" dirty="0"/>
              <a:t>string</a:t>
            </a:r>
            <a:r>
              <a:rPr lang="en-US" spc="-315" dirty="0"/>
              <a:t> </a:t>
            </a:r>
            <a:r>
              <a:rPr lang="en-US" spc="-120" dirty="0"/>
              <a:t>using</a:t>
            </a:r>
            <a:r>
              <a:rPr lang="en-US" spc="-315" dirty="0"/>
              <a:t> </a:t>
            </a:r>
            <a:r>
              <a:rPr lang="en-US" spc="-185" dirty="0"/>
              <a:t>a</a:t>
            </a:r>
            <a:r>
              <a:rPr lang="en-US" spc="-320" dirty="0"/>
              <a:t> </a:t>
            </a:r>
            <a:r>
              <a:rPr lang="en-US" spc="-180" dirty="0"/>
              <a:t>for</a:t>
            </a:r>
            <a:r>
              <a:rPr lang="en-US" spc="-315" dirty="0"/>
              <a:t> </a:t>
            </a:r>
            <a:r>
              <a:rPr lang="en-US" spc="-120" dirty="0"/>
              <a:t>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4C98-A5E7-4099-AD88-0A9C5AE37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copying is done one character at a time, in the Statement  str2[j] = str1[j];</a:t>
            </a:r>
          </a:p>
          <a:p>
            <a:r>
              <a:rPr lang="en-US" dirty="0"/>
              <a:t>The copied version of the string must be terminated with a  null. However, the string length returned by </a:t>
            </a:r>
            <a:r>
              <a:rPr lang="en-US" dirty="0" err="1"/>
              <a:t>strlen</a:t>
            </a:r>
            <a:r>
              <a:rPr lang="en-US" dirty="0"/>
              <a:t>() does not  include the null. We could copy one additional character, but  it’s safer to insert the null explicitly. We do this with the line  str2[j] = ‘\0’;</a:t>
            </a:r>
          </a:p>
          <a:p>
            <a:r>
              <a:rPr lang="en-US" dirty="0"/>
              <a:t>If you don’t insert this character, you’ll find that the string  printed by the program includes all sorts of weird characters  following the string you want. The &lt;&lt; just keeps on printing  characters, whatever they are, until by chance it encounters a  ‘\0’.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5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5D82-27F2-4643-BA71-D8A6F640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Library </a:t>
            </a:r>
            <a:r>
              <a:rPr lang="en-US" spc="-195" dirty="0"/>
              <a:t>function:</a:t>
            </a:r>
            <a:r>
              <a:rPr lang="en-US" spc="-434" dirty="0"/>
              <a:t> </a:t>
            </a:r>
            <a:r>
              <a:rPr lang="en-US" b="1" spc="-170" dirty="0" err="1">
                <a:solidFill>
                  <a:srgbClr val="C00000"/>
                </a:solidFill>
                <a:latin typeface="Arial"/>
                <a:cs typeface="Arial"/>
              </a:rPr>
              <a:t>strcpy</a:t>
            </a:r>
            <a:r>
              <a:rPr lang="en-US" b="1" spc="-170" dirty="0">
                <a:solidFill>
                  <a:srgbClr val="C00000"/>
                </a:solidFill>
                <a:latin typeface="Arial"/>
                <a:cs typeface="Arial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2798-E140-4235-BAAE-634FEA33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lvl="0" indent="0">
              <a:lnSpc>
                <a:spcPct val="100000"/>
              </a:lnSpc>
              <a:spcBef>
                <a:spcPts val="350"/>
              </a:spcBef>
              <a:buNone/>
            </a:pPr>
            <a:r>
              <a:rPr lang="en-US" sz="2400" b="1" spc="-125" dirty="0">
                <a:solidFill>
                  <a:srgbClr val="C0504D"/>
                </a:solidFill>
                <a:latin typeface="Trebuchet MS"/>
                <a:cs typeface="Trebuchet MS"/>
              </a:rPr>
              <a:t>Copying </a:t>
            </a:r>
            <a:r>
              <a:rPr lang="en-US" sz="2400" b="1" spc="-95" dirty="0">
                <a:solidFill>
                  <a:srgbClr val="C0504D"/>
                </a:solidFill>
                <a:latin typeface="Trebuchet MS"/>
                <a:cs typeface="Trebuchet MS"/>
              </a:rPr>
              <a:t>a </a:t>
            </a:r>
            <a:r>
              <a:rPr lang="en-US" sz="2400" b="1" spc="-120" dirty="0">
                <a:solidFill>
                  <a:srgbClr val="C0504D"/>
                </a:solidFill>
                <a:latin typeface="Trebuchet MS"/>
                <a:cs typeface="Trebuchet MS"/>
              </a:rPr>
              <a:t>String </a:t>
            </a:r>
            <a:r>
              <a:rPr lang="en-US" sz="2400" b="1" spc="-145" dirty="0">
                <a:solidFill>
                  <a:srgbClr val="C0504D"/>
                </a:solidFill>
                <a:latin typeface="Trebuchet MS"/>
                <a:cs typeface="Trebuchet MS"/>
              </a:rPr>
              <a:t>the Easy</a:t>
            </a:r>
            <a:r>
              <a:rPr lang="en-US" sz="2400" b="1" spc="-445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lang="en-US" sz="2400" b="1" spc="-105" dirty="0">
                <a:solidFill>
                  <a:srgbClr val="C0504D"/>
                </a:solidFill>
                <a:latin typeface="Trebuchet MS"/>
                <a:cs typeface="Trebuchet MS"/>
              </a:rPr>
              <a:t>Way</a:t>
            </a:r>
            <a:endParaRPr lang="en-US"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926465" lvl="0" indent="0">
              <a:lnSpc>
                <a:spcPct val="100000"/>
              </a:lnSpc>
              <a:spcBef>
                <a:spcPts val="295"/>
              </a:spcBef>
              <a:buNone/>
            </a:pPr>
            <a:r>
              <a:rPr lang="en-US" b="1" spc="-165" dirty="0" err="1">
                <a:solidFill>
                  <a:srgbClr val="800000"/>
                </a:solidFill>
                <a:latin typeface="Arial"/>
                <a:cs typeface="Arial"/>
              </a:rPr>
              <a:t>strcpy</a:t>
            </a:r>
            <a:r>
              <a:rPr lang="en-US" b="1" spc="-165" dirty="0">
                <a:solidFill>
                  <a:srgbClr val="800000"/>
                </a:solidFill>
                <a:latin typeface="Arial"/>
                <a:cs typeface="Arial"/>
              </a:rPr>
              <a:t>(destination,</a:t>
            </a:r>
            <a:r>
              <a:rPr lang="en-US" b="1" spc="-9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lang="en-US" b="1" spc="-190" dirty="0">
                <a:solidFill>
                  <a:srgbClr val="800000"/>
                </a:solidFill>
                <a:latin typeface="Arial"/>
                <a:cs typeface="Arial"/>
              </a:rPr>
              <a:t>source)</a:t>
            </a: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pPr marL="355600" marR="5715" lvl="0" indent="-342900">
              <a:lnSpc>
                <a:spcPts val="2590"/>
              </a:lnSpc>
              <a:spcBef>
                <a:spcPts val="655"/>
              </a:spcBef>
              <a:buFont typeface="Wingdings"/>
              <a:buChar char=""/>
              <a:tabLst>
                <a:tab pos="354965" algn="l"/>
                <a:tab pos="355600" algn="l"/>
                <a:tab pos="967105" algn="l"/>
                <a:tab pos="1866264" algn="l"/>
                <a:tab pos="3050540" algn="l"/>
                <a:tab pos="3938904" algn="l"/>
                <a:tab pos="4927600" algn="l"/>
                <a:tab pos="5499100" algn="l"/>
                <a:tab pos="5798185" algn="l"/>
                <a:tab pos="6646545" algn="l"/>
              </a:tabLst>
            </a:pPr>
            <a:r>
              <a:rPr lang="en-US" sz="2400" spc="-140" dirty="0">
                <a:solidFill>
                  <a:prstClr val="black"/>
                </a:solidFill>
                <a:latin typeface="Trebuchet MS"/>
                <a:cs typeface="Trebuchet MS"/>
              </a:rPr>
              <a:t>Th</a:t>
            </a:r>
            <a:r>
              <a:rPr lang="en-US" sz="2400" spc="-130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65" dirty="0" err="1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lang="en-US" sz="2400" spc="-130" dirty="0" err="1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lang="en-US" sz="2400" spc="-165" dirty="0" err="1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lang="en-US" sz="2400" spc="-125" dirty="0" err="1">
                <a:solidFill>
                  <a:prstClr val="black"/>
                </a:solidFill>
                <a:latin typeface="Trebuchet MS"/>
                <a:cs typeface="Trebuchet MS"/>
              </a:rPr>
              <a:t>cp</a:t>
            </a:r>
            <a:r>
              <a:rPr lang="en-US" sz="2400" spc="-114" dirty="0" err="1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60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unctio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lang="en-US" sz="2400" spc="-3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lang="en-US" sz="2400" spc="-150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lang="en-US" sz="2400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lang="en-US" sz="2400" spc="-85" dirty="0">
                <a:solidFill>
                  <a:prstClr val="black"/>
                </a:solidFill>
                <a:latin typeface="Trebuchet MS"/>
                <a:cs typeface="Trebuchet MS"/>
              </a:rPr>
              <a:t>lmo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lang="en-US" sz="2400" spc="-15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60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lang="en-US" sz="2400" spc="-250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70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lang="en-US" sz="2400" spc="-15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lang="en-US" sz="2400" spc="-90" dirty="0">
                <a:solidFill>
                  <a:prstClr val="black"/>
                </a:solidFill>
                <a:latin typeface="Trebuchet MS"/>
                <a:cs typeface="Trebuchet MS"/>
              </a:rPr>
              <a:t>rin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80" dirty="0">
                <a:solidFill>
                  <a:prstClr val="black"/>
                </a:solidFill>
                <a:latin typeface="Trebuchet MS"/>
                <a:cs typeface="Trebuchet MS"/>
              </a:rPr>
              <a:t>assignme</a:t>
            </a:r>
            <a:r>
              <a:rPr lang="en-US" sz="2400" spc="-12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lang="en-US" sz="2400" spc="-125" dirty="0">
                <a:solidFill>
                  <a:prstClr val="black"/>
                </a:solidFill>
                <a:latin typeface="Trebuchet MS"/>
                <a:cs typeface="Trebuchet MS"/>
              </a:rPr>
              <a:t>t 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operator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85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lang="en-US" sz="2400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75" dirty="0">
                <a:solidFill>
                  <a:prstClr val="black"/>
                </a:solidFill>
                <a:latin typeface="Trebuchet MS"/>
                <a:cs typeface="Trebuchet MS"/>
              </a:rPr>
              <a:t>assigns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110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lang="en-US" sz="2400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110" dirty="0">
                <a:solidFill>
                  <a:prstClr val="black"/>
                </a:solidFill>
                <a:latin typeface="Trebuchet MS"/>
                <a:cs typeface="Trebuchet MS"/>
              </a:rPr>
              <a:t>contents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source</a:t>
            </a:r>
            <a:r>
              <a:rPr lang="en-US" sz="2400" spc="-17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lang="en-US" sz="240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spc="-120" dirty="0">
                <a:solidFill>
                  <a:prstClr val="black"/>
                </a:solidFill>
                <a:latin typeface="Trebuchet MS"/>
                <a:cs typeface="Trebuchet MS"/>
              </a:rPr>
              <a:t>destination.</a:t>
            </a:r>
            <a:endParaRPr lang="en-US"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55600" marR="5080" lvl="0" indent="-342900">
              <a:lnSpc>
                <a:spcPts val="259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  <a:tab pos="1907539" algn="l"/>
                <a:tab pos="2590165" algn="l"/>
                <a:tab pos="3061335" algn="l"/>
                <a:tab pos="3368040" algn="l"/>
                <a:tab pos="4695190" algn="l"/>
                <a:tab pos="5485765" algn="l"/>
                <a:tab pos="6628130" algn="l"/>
                <a:tab pos="7054850" algn="l"/>
                <a:tab pos="7359650" algn="l"/>
              </a:tabLst>
            </a:pPr>
            <a:r>
              <a:rPr lang="en-US" sz="2400" spc="-90" dirty="0">
                <a:solidFill>
                  <a:prstClr val="black"/>
                </a:solidFill>
                <a:latin typeface="Trebuchet MS"/>
                <a:cs typeface="Trebuchet MS"/>
              </a:rPr>
              <a:t>de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lang="en-US" sz="2400" spc="-15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lang="en-US" sz="2400" spc="-1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lang="en-US" sz="2400" spc="-15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lang="en-US" sz="2400" spc="-70" dirty="0">
                <a:solidFill>
                  <a:prstClr val="black"/>
                </a:solidFill>
                <a:latin typeface="Trebuchet MS"/>
                <a:cs typeface="Trebuchet MS"/>
              </a:rPr>
              <a:t>io</a:t>
            </a:r>
            <a:r>
              <a:rPr lang="en-US" sz="2400" spc="-85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80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lang="en-US" sz="2400" spc="-155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lang="en-US" sz="2400" spc="-9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25" dirty="0">
                <a:solidFill>
                  <a:prstClr val="black"/>
                </a:solidFill>
                <a:latin typeface="Trebuchet MS"/>
                <a:cs typeface="Trebuchet MS"/>
              </a:rPr>
              <a:t>cha</a:t>
            </a:r>
            <a:r>
              <a:rPr lang="en-US" sz="2400" spc="-145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lang="en-US" sz="2400" spc="-185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lang="en-US" sz="2400" spc="-17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lang="en-US" sz="2400" spc="-110" dirty="0">
                <a:solidFill>
                  <a:prstClr val="black"/>
                </a:solidFill>
                <a:latin typeface="Trebuchet MS"/>
                <a:cs typeface="Trebuchet MS"/>
              </a:rPr>
              <a:t>er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ar</a:t>
            </a:r>
            <a:r>
              <a:rPr lang="en-US" sz="2400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lang="en-US" sz="2400" spc="-165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30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lang="en-US" sz="2400" spc="-120" dirty="0">
                <a:solidFill>
                  <a:prstClr val="black"/>
                </a:solidFill>
                <a:latin typeface="Trebuchet MS"/>
                <a:cs typeface="Trebuchet MS"/>
              </a:rPr>
              <a:t>ariabl</a:t>
            </a:r>
            <a:r>
              <a:rPr lang="en-US" sz="2400" spc="-140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3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lang="en-US" sz="2400" spc="-10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11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2400" spc="-70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lang="en-US" sz="2400" spc="-15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lang="en-US" sz="2400" spc="-80" dirty="0">
                <a:solidFill>
                  <a:prstClr val="black"/>
                </a:solidFill>
                <a:latin typeface="Trebuchet MS"/>
                <a:cs typeface="Trebuchet MS"/>
              </a:rPr>
              <a:t>ring  </a:t>
            </a:r>
            <a:r>
              <a:rPr lang="en-US" sz="2400" spc="-130" dirty="0">
                <a:solidFill>
                  <a:prstClr val="black"/>
                </a:solidFill>
                <a:latin typeface="Trebuchet MS"/>
                <a:cs typeface="Trebuchet MS"/>
              </a:rPr>
              <a:t>constant.</a:t>
            </a:r>
            <a:endParaRPr lang="en-US"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927100" lvl="0" indent="0">
              <a:lnSpc>
                <a:spcPct val="100000"/>
              </a:lnSpc>
              <a:spcBef>
                <a:spcPts val="240"/>
              </a:spcBef>
              <a:buNone/>
              <a:tabLst>
                <a:tab pos="1659255" algn="l"/>
              </a:tabLst>
            </a:pPr>
            <a:r>
              <a:rPr lang="en-US" sz="2400" spc="-200" dirty="0">
                <a:solidFill>
                  <a:prstClr val="black"/>
                </a:solidFill>
                <a:latin typeface="Trebuchet MS"/>
                <a:cs typeface="Trebuchet MS"/>
              </a:rPr>
              <a:t>e.g.,	</a:t>
            </a:r>
            <a:r>
              <a:rPr lang="en-US" sz="2400" b="1" spc="-125" dirty="0" err="1">
                <a:solidFill>
                  <a:srgbClr val="C00000"/>
                </a:solidFill>
                <a:latin typeface="Arial"/>
                <a:cs typeface="Arial"/>
              </a:rPr>
              <a:t>strcpy</a:t>
            </a:r>
            <a:r>
              <a:rPr lang="en-US" sz="2400" b="1" spc="-12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lang="en-US" sz="2400" b="1" spc="-125" dirty="0" err="1">
                <a:solidFill>
                  <a:srgbClr val="0000CC"/>
                </a:solidFill>
                <a:latin typeface="Arial"/>
                <a:cs typeface="Arial"/>
              </a:rPr>
              <a:t>city</a:t>
            </a:r>
            <a:r>
              <a:rPr lang="en-US" sz="2400" b="1" spc="-125" dirty="0" err="1">
                <a:solidFill>
                  <a:prstClr val="black"/>
                </a:solidFill>
                <a:latin typeface="Arial"/>
                <a:cs typeface="Arial"/>
              </a:rPr>
              <a:t>,”</a:t>
            </a:r>
            <a:r>
              <a:rPr lang="en-US" sz="2400" b="1" spc="-125" dirty="0" err="1">
                <a:solidFill>
                  <a:srgbClr val="0000CC"/>
                </a:solidFill>
                <a:latin typeface="Arial"/>
                <a:cs typeface="Arial"/>
              </a:rPr>
              <a:t>DELHI</a:t>
            </a:r>
            <a:r>
              <a:rPr lang="en-US" sz="2400" b="1" spc="-125" dirty="0">
                <a:solidFill>
                  <a:prstClr val="black"/>
                </a:solidFill>
                <a:latin typeface="Arial"/>
                <a:cs typeface="Arial"/>
              </a:rPr>
              <a:t>”);</a:t>
            </a:r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55600" lvl="0" indent="0">
              <a:lnSpc>
                <a:spcPct val="100000"/>
              </a:lnSpc>
              <a:spcBef>
                <a:spcPts val="1060"/>
              </a:spcBef>
              <a:buNone/>
            </a:pPr>
            <a:r>
              <a:rPr lang="en-US" sz="1600" spc="-90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lang="en-US" sz="1600" spc="-1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1600" spc="-55" dirty="0">
                <a:solidFill>
                  <a:prstClr val="black"/>
                </a:solidFill>
                <a:latin typeface="Trebuchet MS"/>
                <a:cs typeface="Trebuchet MS"/>
              </a:rPr>
              <a:t>assign</a:t>
            </a:r>
            <a:r>
              <a:rPr lang="en-US" sz="1600" spc="-1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1600" spc="-7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lang="en-US" sz="1600" spc="-1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1600" spc="-70" dirty="0">
                <a:solidFill>
                  <a:prstClr val="black"/>
                </a:solidFill>
                <a:latin typeface="Trebuchet MS"/>
                <a:cs typeface="Trebuchet MS"/>
              </a:rPr>
              <a:t>string</a:t>
            </a:r>
            <a:r>
              <a:rPr lang="en-US" sz="1600" spc="-1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1600" spc="-95" dirty="0">
                <a:solidFill>
                  <a:prstClr val="black"/>
                </a:solidFill>
                <a:latin typeface="Trebuchet MS"/>
                <a:cs typeface="Trebuchet MS"/>
              </a:rPr>
              <a:t>“DELHI”</a:t>
            </a:r>
            <a:r>
              <a:rPr lang="en-US" sz="160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1600" spc="-70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lang="en-US" sz="1600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1600" spc="-7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lang="en-US" sz="1600" spc="-1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1600" spc="-70" dirty="0">
                <a:solidFill>
                  <a:prstClr val="black"/>
                </a:solidFill>
                <a:latin typeface="Trebuchet MS"/>
                <a:cs typeface="Trebuchet MS"/>
              </a:rPr>
              <a:t>string</a:t>
            </a:r>
            <a:r>
              <a:rPr lang="en-US" sz="1600" spc="-1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1600" spc="-80" dirty="0">
                <a:solidFill>
                  <a:prstClr val="black"/>
                </a:solidFill>
                <a:latin typeface="Trebuchet MS"/>
                <a:cs typeface="Trebuchet MS"/>
              </a:rPr>
              <a:t>variable</a:t>
            </a:r>
            <a:r>
              <a:rPr lang="en-US" sz="1600" spc="-135" dirty="0">
                <a:solidFill>
                  <a:prstClr val="black"/>
                </a:solidFill>
                <a:latin typeface="Trebuchet MS"/>
                <a:cs typeface="Trebuchet MS"/>
              </a:rPr>
              <a:t> city.</a:t>
            </a:r>
            <a:endParaRPr lang="en-US" sz="16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55600" lvl="0" indent="-342900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355600" algn="l"/>
              </a:tabLst>
            </a:pPr>
            <a:r>
              <a:rPr lang="en-US" sz="2400" spc="-155" dirty="0">
                <a:solidFill>
                  <a:prstClr val="black"/>
                </a:solidFill>
                <a:latin typeface="Trebuchet MS"/>
                <a:cs typeface="Trebuchet MS"/>
              </a:rPr>
              <a:t>Similarly, </a:t>
            </a:r>
            <a:r>
              <a:rPr lang="en-US" sz="2400" spc="-10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lang="en-US" sz="2400" spc="-125" dirty="0">
                <a:solidFill>
                  <a:prstClr val="black"/>
                </a:solidFill>
                <a:latin typeface="Trebuchet MS"/>
                <a:cs typeface="Trebuchet MS"/>
              </a:rPr>
              <a:t>statement</a:t>
            </a:r>
            <a:r>
              <a:rPr lang="en-US" sz="2400" spc="-30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400" b="1" spc="-120" dirty="0" err="1">
                <a:solidFill>
                  <a:srgbClr val="C00000"/>
                </a:solidFill>
                <a:latin typeface="Arial"/>
                <a:cs typeface="Arial"/>
              </a:rPr>
              <a:t>strcpy</a:t>
            </a:r>
            <a:r>
              <a:rPr lang="en-US" sz="2400" b="1" spc="-12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lang="en-US" sz="2400" b="1" spc="-120" dirty="0">
                <a:solidFill>
                  <a:srgbClr val="0000CC"/>
                </a:solidFill>
                <a:latin typeface="Arial"/>
                <a:cs typeface="Arial"/>
              </a:rPr>
              <a:t>city1</a:t>
            </a:r>
            <a:r>
              <a:rPr lang="en-US" sz="2400" b="1" spc="-12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lang="en-US" sz="2400" b="1" spc="-120" dirty="0">
                <a:solidFill>
                  <a:srgbClr val="0000CC"/>
                </a:solidFill>
                <a:latin typeface="Arial"/>
                <a:cs typeface="Arial"/>
              </a:rPr>
              <a:t>city2</a:t>
            </a:r>
            <a:r>
              <a:rPr lang="en-US" sz="2400" b="1" spc="-120" dirty="0">
                <a:solidFill>
                  <a:prstClr val="black"/>
                </a:solidFill>
                <a:latin typeface="Arial"/>
                <a:cs typeface="Arial"/>
              </a:rPr>
              <a:t>);</a:t>
            </a:r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55600" marR="5080" lvl="0" indent="0">
              <a:lnSpc>
                <a:spcPts val="2160"/>
              </a:lnSpc>
              <a:spcBef>
                <a:spcPts val="550"/>
              </a:spcBef>
              <a:buNone/>
            </a:pPr>
            <a:r>
              <a:rPr lang="en-US" sz="2000" spc="-110" dirty="0">
                <a:solidFill>
                  <a:prstClr val="black"/>
                </a:solidFill>
                <a:latin typeface="Trebuchet MS"/>
                <a:cs typeface="Trebuchet MS"/>
              </a:rPr>
              <a:t>will </a:t>
            </a:r>
            <a:r>
              <a:rPr lang="en-US" sz="2000" spc="-65" dirty="0">
                <a:solidFill>
                  <a:prstClr val="black"/>
                </a:solidFill>
                <a:latin typeface="Trebuchet MS"/>
                <a:cs typeface="Trebuchet MS"/>
              </a:rPr>
              <a:t>assign </a:t>
            </a:r>
            <a:r>
              <a:rPr lang="en-US" sz="2000" spc="-90" dirty="0">
                <a:solidFill>
                  <a:prstClr val="black"/>
                </a:solidFill>
                <a:latin typeface="Trebuchet MS"/>
                <a:cs typeface="Trebuchet MS"/>
              </a:rPr>
              <a:t>the contents </a:t>
            </a:r>
            <a:r>
              <a:rPr lang="en-US" sz="2000" spc="-75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lang="en-US" sz="2000" spc="-90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lang="en-US" sz="2000" spc="-80" dirty="0">
                <a:solidFill>
                  <a:prstClr val="black"/>
                </a:solidFill>
                <a:latin typeface="Trebuchet MS"/>
                <a:cs typeface="Trebuchet MS"/>
              </a:rPr>
              <a:t>string </a:t>
            </a:r>
            <a:r>
              <a:rPr lang="en-US" sz="2000" spc="-100" dirty="0">
                <a:solidFill>
                  <a:prstClr val="black"/>
                </a:solidFill>
                <a:latin typeface="Trebuchet MS"/>
                <a:cs typeface="Trebuchet MS"/>
              </a:rPr>
              <a:t>variable city2 </a:t>
            </a:r>
            <a:r>
              <a:rPr lang="en-US" sz="2000" spc="-85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lang="en-US" sz="2000" spc="-90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lang="en-US" sz="2000" spc="-80" dirty="0">
                <a:solidFill>
                  <a:prstClr val="black"/>
                </a:solidFill>
                <a:latin typeface="Trebuchet MS"/>
                <a:cs typeface="Trebuchet MS"/>
              </a:rPr>
              <a:t>string </a:t>
            </a:r>
            <a:r>
              <a:rPr lang="en-US" sz="2000" spc="-100" dirty="0">
                <a:solidFill>
                  <a:prstClr val="black"/>
                </a:solidFill>
                <a:latin typeface="Trebuchet MS"/>
                <a:cs typeface="Trebuchet MS"/>
              </a:rPr>
              <a:t>variable  </a:t>
            </a:r>
            <a:r>
              <a:rPr lang="en-US" sz="2000" spc="-125" dirty="0">
                <a:solidFill>
                  <a:prstClr val="black"/>
                </a:solidFill>
                <a:latin typeface="Trebuchet MS"/>
                <a:cs typeface="Trebuchet MS"/>
              </a:rPr>
              <a:t>city1.</a:t>
            </a:r>
            <a:endParaRPr lang="en-US" sz="2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55600" marR="6350" lvl="0" indent="0">
              <a:lnSpc>
                <a:spcPts val="2360"/>
              </a:lnSpc>
              <a:spcBef>
                <a:spcPts val="740"/>
              </a:spcBef>
              <a:buNone/>
            </a:pPr>
            <a:r>
              <a:rPr lang="en-US" sz="2000" spc="55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lang="en-US" sz="2000" spc="65" dirty="0">
                <a:solidFill>
                  <a:srgbClr val="C00000"/>
                </a:solidFill>
                <a:latin typeface="Arial"/>
                <a:cs typeface="Arial"/>
              </a:rPr>
              <a:t>size </a:t>
            </a:r>
            <a:r>
              <a:rPr lang="en-US" sz="2000" spc="9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lang="en-US" sz="2000" spc="105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lang="en-US" sz="2000" spc="110" dirty="0">
                <a:solidFill>
                  <a:srgbClr val="C00000"/>
                </a:solidFill>
                <a:latin typeface="Arial"/>
                <a:cs typeface="Arial"/>
              </a:rPr>
              <a:t>array </a:t>
            </a:r>
            <a:r>
              <a:rPr lang="en-US" sz="2000" spc="114" dirty="0">
                <a:solidFill>
                  <a:srgbClr val="C00000"/>
                </a:solidFill>
                <a:latin typeface="Arial"/>
                <a:cs typeface="Arial"/>
              </a:rPr>
              <a:t>city1 </a:t>
            </a:r>
            <a:r>
              <a:rPr lang="en-US" sz="2000" spc="100" dirty="0">
                <a:solidFill>
                  <a:srgbClr val="C00000"/>
                </a:solidFill>
                <a:latin typeface="Arial"/>
                <a:cs typeface="Arial"/>
              </a:rPr>
              <a:t>should </a:t>
            </a:r>
            <a:r>
              <a:rPr lang="en-US" sz="2000" spc="105" dirty="0">
                <a:solidFill>
                  <a:srgbClr val="C00000"/>
                </a:solidFill>
                <a:latin typeface="Arial"/>
                <a:cs typeface="Arial"/>
              </a:rPr>
              <a:t>be </a:t>
            </a:r>
            <a:r>
              <a:rPr lang="en-US" sz="2000" spc="95" dirty="0">
                <a:solidFill>
                  <a:srgbClr val="C00000"/>
                </a:solidFill>
                <a:latin typeface="Arial"/>
                <a:cs typeface="Arial"/>
              </a:rPr>
              <a:t>large enough </a:t>
            </a:r>
            <a:r>
              <a:rPr lang="en-US" sz="2000" spc="120" dirty="0">
                <a:solidFill>
                  <a:srgbClr val="C00000"/>
                </a:solidFill>
                <a:latin typeface="Arial"/>
                <a:cs typeface="Arial"/>
              </a:rPr>
              <a:t>to </a:t>
            </a:r>
            <a:r>
              <a:rPr lang="en-US" sz="2000" spc="100" dirty="0">
                <a:solidFill>
                  <a:srgbClr val="C00000"/>
                </a:solidFill>
                <a:latin typeface="Arial"/>
                <a:cs typeface="Arial"/>
              </a:rPr>
              <a:t>receive  </a:t>
            </a:r>
            <a:r>
              <a:rPr lang="en-US" sz="2000" spc="105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lang="en-US" sz="2000" spc="114" dirty="0">
                <a:solidFill>
                  <a:srgbClr val="C00000"/>
                </a:solidFill>
                <a:latin typeface="Arial"/>
                <a:cs typeface="Arial"/>
              </a:rPr>
              <a:t>contents </a:t>
            </a:r>
            <a:r>
              <a:rPr lang="en-US" sz="2000" spc="100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lang="en-US" sz="20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000" spc="110" dirty="0">
                <a:solidFill>
                  <a:srgbClr val="C00000"/>
                </a:solidFill>
                <a:latin typeface="Arial"/>
                <a:cs typeface="Arial"/>
              </a:rPr>
              <a:t>city2.</a:t>
            </a: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97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7341-3C26-4070-8D91-A1FF6785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85" dirty="0" err="1">
                <a:latin typeface="Arial"/>
                <a:cs typeface="Arial"/>
              </a:rPr>
              <a:t>strcpy</a:t>
            </a:r>
            <a:r>
              <a:rPr lang="en-US" b="1" spc="-185" dirty="0">
                <a:latin typeface="Arial"/>
                <a:cs typeface="Arial"/>
              </a:rPr>
              <a:t>():</a:t>
            </a:r>
            <a:r>
              <a:rPr lang="en-US" b="1" spc="-175" dirty="0">
                <a:latin typeface="Arial"/>
                <a:cs typeface="Arial"/>
              </a:rPr>
              <a:t> </a:t>
            </a:r>
            <a:r>
              <a:rPr lang="en-US" b="1" spc="-345" dirty="0">
                <a:latin typeface="Arial"/>
                <a:cs typeface="Arial"/>
              </a:rPr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16CAE-A86A-40FA-ADF1-54A3ABA72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//include necessary header files  void main()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char str1[ ] = “Tiger, tiger, burning bright\n”</a:t>
            </a:r>
          </a:p>
          <a:p>
            <a:pPr marL="0" indent="0">
              <a:buNone/>
            </a:pPr>
            <a:r>
              <a:rPr lang="en-US" dirty="0"/>
              <a:t>	“In the forests of the night”;  const int </a:t>
            </a:r>
            <a:r>
              <a:rPr lang="en-US" dirty="0" err="1"/>
              <a:t>ftAX</a:t>
            </a:r>
            <a:r>
              <a:rPr lang="en-US" dirty="0"/>
              <a:t> = 80; //size of str2 	buffer  char str2[</a:t>
            </a:r>
            <a:r>
              <a:rPr lang="en-US" dirty="0" err="1"/>
              <a:t>ftAX</a:t>
            </a:r>
            <a:r>
              <a:rPr lang="en-US" dirty="0"/>
              <a:t>]; //empty string  </a:t>
            </a:r>
            <a:r>
              <a:rPr lang="en-US" dirty="0" err="1"/>
              <a:t>strcpy</a:t>
            </a:r>
            <a:r>
              <a:rPr lang="en-US" dirty="0"/>
              <a:t>(str2, str1); //copy 	str1 to str2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str2 &lt;&lt; </a:t>
            </a:r>
            <a:r>
              <a:rPr lang="en-US" dirty="0" err="1"/>
              <a:t>endl</a:t>
            </a:r>
            <a:r>
              <a:rPr lang="en-US" dirty="0"/>
              <a:t>; //display str2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648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C992-6AD8-4807-B9A4-E5FE8419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Library </a:t>
            </a:r>
            <a:r>
              <a:rPr lang="en-US" spc="-195" dirty="0"/>
              <a:t>function:</a:t>
            </a:r>
            <a:r>
              <a:rPr lang="en-US" spc="-434" dirty="0"/>
              <a:t> </a:t>
            </a:r>
            <a:r>
              <a:rPr lang="en-US" b="1" spc="-155" dirty="0" err="1">
                <a:solidFill>
                  <a:srgbClr val="C00000"/>
                </a:solidFill>
                <a:latin typeface="Arial"/>
                <a:cs typeface="Arial"/>
              </a:rPr>
              <a:t>strcmp</a:t>
            </a:r>
            <a:r>
              <a:rPr lang="en-US" b="1" spc="-155" dirty="0">
                <a:solidFill>
                  <a:srgbClr val="C00000"/>
                </a:solidFill>
                <a:latin typeface="Arial"/>
                <a:cs typeface="Arial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C2F7D-8BC9-49B9-A56A-F806C78B9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marR="6985" lvl="0" indent="0" algn="just">
              <a:lnSpc>
                <a:spcPct val="106700"/>
              </a:lnSpc>
              <a:spcBef>
                <a:spcPts val="100"/>
              </a:spcBef>
              <a:buFont typeface="Wingdings"/>
              <a:buChar char=""/>
              <a:tabLst>
                <a:tab pos="259715" algn="l"/>
              </a:tabLst>
            </a:pP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The </a:t>
            </a:r>
            <a:r>
              <a:rPr lang="en-US" sz="2400" b="1" spc="-204" dirty="0" err="1">
                <a:solidFill>
                  <a:prstClr val="black"/>
                </a:solidFill>
                <a:latin typeface="Arial"/>
                <a:cs typeface="Arial"/>
              </a:rPr>
              <a:t>strcmp</a:t>
            </a:r>
            <a:r>
              <a:rPr lang="en-US" sz="2400" b="1" spc="-20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2400" b="1" spc="-100" dirty="0">
                <a:solidFill>
                  <a:prstClr val="black"/>
                </a:solidFill>
                <a:latin typeface="Arial"/>
                <a:cs typeface="Arial"/>
              </a:rPr>
              <a:t>function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compares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two strings identified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by 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the arguments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and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has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a </a:t>
            </a:r>
            <a:r>
              <a:rPr lang="en-US" sz="2400" spc="-15" dirty="0">
                <a:solidFill>
                  <a:prstClr val="black"/>
                </a:solidFill>
                <a:latin typeface="Verdana"/>
                <a:cs typeface="Verdana"/>
              </a:rPr>
              <a:t>value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0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if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they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are</a:t>
            </a:r>
            <a:r>
              <a:rPr lang="en-US" sz="2400" spc="14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equal.</a:t>
            </a:r>
            <a:endParaRPr lang="en-US" sz="24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700" marR="6985" lvl="0" indent="0" algn="just">
              <a:lnSpc>
                <a:spcPct val="100000"/>
              </a:lnSpc>
              <a:spcBef>
                <a:spcPts val="0"/>
              </a:spcBef>
              <a:buFont typeface="Wingdings"/>
              <a:buChar char=""/>
              <a:tabLst>
                <a:tab pos="259715" algn="l"/>
              </a:tabLst>
            </a:pP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If they are not,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it has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the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numeric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difference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between  the first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non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matching </a:t>
            </a:r>
            <a:r>
              <a:rPr lang="en-US" sz="2400" spc="-10" dirty="0">
                <a:solidFill>
                  <a:prstClr val="black"/>
                </a:solidFill>
                <a:latin typeface="Verdana"/>
                <a:cs typeface="Verdana"/>
              </a:rPr>
              <a:t>characters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in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the</a:t>
            </a:r>
            <a:r>
              <a:rPr lang="en-US" sz="2400" spc="14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lang="en-US" sz="2400" spc="-10" dirty="0">
                <a:solidFill>
                  <a:prstClr val="black"/>
                </a:solidFill>
                <a:latin typeface="Verdana"/>
                <a:cs typeface="Verdana"/>
              </a:rPr>
              <a:t>strings.</a:t>
            </a:r>
            <a:endParaRPr lang="en-US" sz="24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927100" lvl="0" indent="0">
              <a:lnSpc>
                <a:spcPts val="2690"/>
              </a:lnSpc>
              <a:spcBef>
                <a:spcPts val="0"/>
              </a:spcBef>
              <a:buNone/>
            </a:pPr>
            <a:r>
              <a:rPr lang="en-US" sz="2400" b="1" spc="-145" dirty="0" err="1">
                <a:solidFill>
                  <a:srgbClr val="800000"/>
                </a:solidFill>
                <a:latin typeface="Arial"/>
                <a:cs typeface="Arial"/>
              </a:rPr>
              <a:t>strcmp</a:t>
            </a:r>
            <a:r>
              <a:rPr lang="en-US" sz="2400" b="1" spc="-145" dirty="0">
                <a:solidFill>
                  <a:srgbClr val="800000"/>
                </a:solidFill>
                <a:latin typeface="Arial"/>
                <a:cs typeface="Arial"/>
              </a:rPr>
              <a:t>(string1,string2);</a:t>
            </a:r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927100" marR="6350" lvl="0" indent="0">
              <a:lnSpc>
                <a:spcPct val="100000"/>
              </a:lnSpc>
              <a:spcBef>
                <a:spcPts val="195"/>
              </a:spcBef>
              <a:buNone/>
              <a:tabLst>
                <a:tab pos="2028825" algn="l"/>
                <a:tab pos="2711450" algn="l"/>
                <a:tab pos="3814445" algn="l"/>
                <a:tab pos="4574540" algn="l"/>
                <a:tab pos="5095240" algn="l"/>
                <a:tab pos="6036310" algn="l"/>
                <a:tab pos="7387590" algn="l"/>
                <a:tab pos="7861300" algn="l"/>
              </a:tabLst>
            </a:pPr>
            <a:r>
              <a:rPr lang="en-US" sz="2000" spc="-5" dirty="0">
                <a:solidFill>
                  <a:prstClr val="black"/>
                </a:solidFill>
                <a:latin typeface="Verdana"/>
                <a:cs typeface="Verdana"/>
              </a:rPr>
              <a:t>string1	and	string2	m</a:t>
            </a:r>
            <a:r>
              <a:rPr lang="en-US" sz="2000" spc="-2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lang="en-US" sz="2000" spc="-5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Verdana"/>
                <a:cs typeface="Verdana"/>
              </a:rPr>
              <a:t>	</a:t>
            </a:r>
            <a:r>
              <a:rPr lang="en-US" sz="2000" spc="-5" dirty="0">
                <a:solidFill>
                  <a:prstClr val="black"/>
                </a:solidFill>
                <a:latin typeface="Verdana"/>
                <a:cs typeface="Verdana"/>
              </a:rPr>
              <a:t>be</a:t>
            </a:r>
            <a:r>
              <a:rPr lang="en-US" sz="2000" dirty="0">
                <a:solidFill>
                  <a:prstClr val="black"/>
                </a:solidFill>
                <a:latin typeface="Verdana"/>
                <a:cs typeface="Verdana"/>
              </a:rPr>
              <a:t>	</a:t>
            </a:r>
            <a:r>
              <a:rPr lang="en-US" sz="2000" spc="-5" dirty="0">
                <a:solidFill>
                  <a:prstClr val="black"/>
                </a:solidFill>
                <a:latin typeface="Verdana"/>
                <a:cs typeface="Verdana"/>
              </a:rPr>
              <a:t>string</a:t>
            </a:r>
            <a:r>
              <a:rPr lang="en-US" sz="2000" dirty="0">
                <a:solidFill>
                  <a:prstClr val="black"/>
                </a:solidFill>
                <a:latin typeface="Verdana"/>
                <a:cs typeface="Verdana"/>
              </a:rPr>
              <a:t>	</a:t>
            </a:r>
            <a:r>
              <a:rPr lang="en-US" sz="2000" spc="-50" dirty="0">
                <a:solidFill>
                  <a:prstClr val="black"/>
                </a:solidFill>
                <a:latin typeface="Verdana"/>
                <a:cs typeface="Verdana"/>
              </a:rPr>
              <a:t>v</a:t>
            </a:r>
            <a:r>
              <a:rPr lang="en-US" sz="2000" spc="-5" dirty="0">
                <a:solidFill>
                  <a:prstClr val="black"/>
                </a:solidFill>
                <a:latin typeface="Verdana"/>
                <a:cs typeface="Verdana"/>
              </a:rPr>
              <a:t>ariables</a:t>
            </a:r>
            <a:r>
              <a:rPr lang="en-US" sz="2000" dirty="0">
                <a:solidFill>
                  <a:prstClr val="black"/>
                </a:solidFill>
                <a:latin typeface="Verdana"/>
                <a:cs typeface="Verdana"/>
              </a:rPr>
              <a:t>	</a:t>
            </a:r>
            <a:r>
              <a:rPr lang="en-US" sz="2000" spc="-5" dirty="0">
                <a:solidFill>
                  <a:prstClr val="black"/>
                </a:solidFill>
                <a:latin typeface="Verdana"/>
                <a:cs typeface="Verdana"/>
              </a:rPr>
              <a:t>or</a:t>
            </a:r>
            <a:r>
              <a:rPr lang="en-US" sz="2000" dirty="0">
                <a:solidFill>
                  <a:prstClr val="black"/>
                </a:solidFill>
                <a:latin typeface="Verdana"/>
                <a:cs typeface="Verdana"/>
              </a:rPr>
              <a:t>	</a:t>
            </a:r>
            <a:r>
              <a:rPr lang="en-US" sz="2000" spc="-5" dirty="0">
                <a:solidFill>
                  <a:prstClr val="black"/>
                </a:solidFill>
                <a:latin typeface="Verdana"/>
                <a:cs typeface="Verdana"/>
              </a:rPr>
              <a:t>string  </a:t>
            </a:r>
            <a:r>
              <a:rPr lang="en-US" sz="2000" spc="-10" dirty="0">
                <a:solidFill>
                  <a:prstClr val="black"/>
                </a:solidFill>
                <a:latin typeface="Verdana"/>
                <a:cs typeface="Verdana"/>
              </a:rPr>
              <a:t>constants.</a:t>
            </a:r>
            <a:endParaRPr lang="en-US" sz="20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700" marR="5080" lvl="0" indent="0" algn="just">
              <a:lnSpc>
                <a:spcPct val="103299"/>
              </a:lnSpc>
              <a:spcBef>
                <a:spcPts val="2110"/>
              </a:spcBef>
              <a:buNone/>
            </a:pPr>
            <a:r>
              <a:rPr lang="en-US" sz="2400" spc="-30" dirty="0">
                <a:solidFill>
                  <a:prstClr val="black"/>
                </a:solidFill>
                <a:latin typeface="Verdana"/>
                <a:cs typeface="Verdana"/>
              </a:rPr>
              <a:t>e.g., </a:t>
            </a:r>
            <a:r>
              <a:rPr lang="en-US" sz="2400" b="1" spc="-140" dirty="0" err="1">
                <a:solidFill>
                  <a:srgbClr val="800000"/>
                </a:solidFill>
                <a:latin typeface="Arial"/>
                <a:cs typeface="Arial"/>
              </a:rPr>
              <a:t>strcmp</a:t>
            </a:r>
            <a:r>
              <a:rPr lang="en-US" sz="2400" b="1" spc="-140" dirty="0">
                <a:solidFill>
                  <a:srgbClr val="800000"/>
                </a:solidFill>
                <a:latin typeface="Arial"/>
                <a:cs typeface="Arial"/>
              </a:rPr>
              <a:t>(“</a:t>
            </a:r>
            <a:r>
              <a:rPr lang="en-US" sz="2400" b="1" spc="-140" dirty="0" err="1">
                <a:solidFill>
                  <a:srgbClr val="800000"/>
                </a:solidFill>
                <a:latin typeface="Arial"/>
                <a:cs typeface="Arial"/>
              </a:rPr>
              <a:t>their”,”there</a:t>
            </a:r>
            <a:r>
              <a:rPr lang="en-US" sz="2400" b="1" spc="-140" dirty="0">
                <a:solidFill>
                  <a:srgbClr val="800000"/>
                </a:solidFill>
                <a:latin typeface="Arial"/>
                <a:cs typeface="Arial"/>
              </a:rPr>
              <a:t>”);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will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return a </a:t>
            </a:r>
            <a:r>
              <a:rPr lang="en-US" sz="2400" spc="-15" dirty="0">
                <a:solidFill>
                  <a:prstClr val="black"/>
                </a:solidFill>
                <a:latin typeface="Verdana"/>
                <a:cs typeface="Verdana"/>
              </a:rPr>
              <a:t>value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of –9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which  is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the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numeric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difference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between ASCII “</a:t>
            </a:r>
            <a:r>
              <a:rPr lang="en-US" sz="2400" spc="-5" dirty="0" err="1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”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and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ASCII  </a:t>
            </a:r>
            <a:r>
              <a:rPr lang="en-US" sz="2400" spc="-55" dirty="0">
                <a:solidFill>
                  <a:prstClr val="black"/>
                </a:solidFill>
                <a:latin typeface="Verdana"/>
                <a:cs typeface="Verdana"/>
              </a:rPr>
              <a:t>“r”.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That is, “</a:t>
            </a:r>
            <a:r>
              <a:rPr lang="en-US" sz="2400" spc="-5" dirty="0" err="1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” minus </a:t>
            </a:r>
            <a:r>
              <a:rPr lang="en-US" sz="2400" spc="10" dirty="0">
                <a:solidFill>
                  <a:prstClr val="black"/>
                </a:solidFill>
                <a:latin typeface="Verdana"/>
                <a:cs typeface="Verdana"/>
              </a:rPr>
              <a:t>“r”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w:r:to ASCII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code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is</a:t>
            </a:r>
            <a:r>
              <a:rPr lang="en-US" sz="2400" spc="16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–9.</a:t>
            </a:r>
          </a:p>
          <a:p>
            <a:pPr marL="12700" marR="7620" lvl="0" indent="0" algn="just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>
                <a:solidFill>
                  <a:prstClr val="black"/>
                </a:solidFill>
                <a:latin typeface="Verdana"/>
                <a:cs typeface="Verdana"/>
              </a:rPr>
              <a:t>If the </a:t>
            </a:r>
            <a:r>
              <a:rPr lang="en-US" sz="2400" spc="-15" dirty="0">
                <a:solidFill>
                  <a:prstClr val="black"/>
                </a:solidFill>
                <a:latin typeface="Verdana"/>
                <a:cs typeface="Verdana"/>
              </a:rPr>
              <a:t>value </a:t>
            </a:r>
            <a:r>
              <a:rPr lang="en-US" sz="2400" spc="-5" dirty="0">
                <a:solidFill>
                  <a:prstClr val="black"/>
                </a:solidFill>
                <a:latin typeface="Verdana"/>
                <a:cs typeface="Verdana"/>
              </a:rPr>
              <a:t>is negative, string1 is alphabetically above  </a:t>
            </a:r>
            <a:r>
              <a:rPr lang="en-US" sz="2400" spc="-10" dirty="0">
                <a:solidFill>
                  <a:prstClr val="black"/>
                </a:solidFill>
                <a:latin typeface="Verdana"/>
                <a:cs typeface="Verdana"/>
              </a:rPr>
              <a:t>string2.</a:t>
            </a:r>
            <a:endParaRPr lang="en-US" sz="2400" dirty="0">
              <a:solidFill>
                <a:prstClr val="black"/>
              </a:solidFill>
              <a:latin typeface="Verdana"/>
              <a:cs typeface="Verdan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068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0324-A542-4CD9-9610-1B5062F0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0" dirty="0"/>
              <a:t>Library </a:t>
            </a:r>
            <a:r>
              <a:rPr lang="en-US" spc="-195" dirty="0"/>
              <a:t>function:</a:t>
            </a:r>
            <a:r>
              <a:rPr lang="en-US" spc="-425" dirty="0"/>
              <a:t> </a:t>
            </a:r>
            <a:r>
              <a:rPr lang="en-US" b="1" spc="-140" dirty="0" err="1">
                <a:solidFill>
                  <a:srgbClr val="C00000"/>
                </a:solidFill>
                <a:latin typeface="Arial"/>
                <a:cs typeface="Arial"/>
              </a:rPr>
              <a:t>strcat</a:t>
            </a:r>
            <a:r>
              <a:rPr lang="en-US" b="1" spc="-140" dirty="0">
                <a:solidFill>
                  <a:srgbClr val="C00000"/>
                </a:solidFill>
                <a:latin typeface="Arial"/>
                <a:cs typeface="Arial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F6B09-9810-45BC-B337-E182FFBE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latin typeface="Verdana"/>
                <a:cs typeface="Verdana"/>
              </a:rPr>
              <a:t>The </a:t>
            </a:r>
            <a:r>
              <a:rPr lang="en-US" sz="3200" b="1" spc="-195" dirty="0" err="1">
                <a:solidFill>
                  <a:srgbClr val="800000"/>
                </a:solidFill>
                <a:latin typeface="Arial"/>
                <a:cs typeface="Arial"/>
              </a:rPr>
              <a:t>strcat</a:t>
            </a:r>
            <a:r>
              <a:rPr lang="en-US" sz="3200" b="1" spc="-19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lang="en-US" sz="3200" b="1" spc="-100" dirty="0">
                <a:solidFill>
                  <a:srgbClr val="800000"/>
                </a:solidFill>
                <a:latin typeface="Arial"/>
                <a:cs typeface="Arial"/>
              </a:rPr>
              <a:t>function </a:t>
            </a:r>
            <a:r>
              <a:rPr lang="en-US" sz="3200" spc="-5" dirty="0">
                <a:latin typeface="Verdana"/>
                <a:cs typeface="Verdana"/>
              </a:rPr>
              <a:t>joins two strings</a:t>
            </a:r>
            <a:r>
              <a:rPr lang="en-US" sz="3200" spc="-225" dirty="0">
                <a:latin typeface="Verdana"/>
                <a:cs typeface="Verdana"/>
              </a:rPr>
              <a:t> </a:t>
            </a:r>
            <a:r>
              <a:rPr lang="en-US" sz="3200" spc="-40" dirty="0">
                <a:latin typeface="Verdana"/>
                <a:cs typeface="Verdana"/>
              </a:rPr>
              <a:t>together.</a:t>
            </a:r>
            <a:endParaRPr lang="en-US" sz="3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3600" dirty="0">
              <a:latin typeface="Times New Roman"/>
              <a:cs typeface="Times New Roman"/>
            </a:endParaRPr>
          </a:p>
          <a:p>
            <a:pPr marL="456565">
              <a:lnSpc>
                <a:spcPts val="2250"/>
              </a:lnSpc>
            </a:pPr>
            <a:r>
              <a:rPr lang="en-US" spc="-5" dirty="0">
                <a:latin typeface="Verdana"/>
                <a:cs typeface="Verdana"/>
              </a:rPr>
              <a:t>It </a:t>
            </a:r>
            <a:r>
              <a:rPr lang="en-US" spc="-10" dirty="0">
                <a:latin typeface="Verdana"/>
                <a:cs typeface="Verdana"/>
              </a:rPr>
              <a:t>takes </a:t>
            </a:r>
            <a:r>
              <a:rPr lang="en-US" spc="-5" dirty="0">
                <a:latin typeface="Verdana"/>
                <a:cs typeface="Verdana"/>
              </a:rPr>
              <a:t>the following</a:t>
            </a:r>
            <a:r>
              <a:rPr lang="en-US" spc="5" dirty="0">
                <a:latin typeface="Verdana"/>
                <a:cs typeface="Verdana"/>
              </a:rPr>
              <a:t> </a:t>
            </a:r>
            <a:r>
              <a:rPr lang="en-US" spc="-5" dirty="0">
                <a:latin typeface="Verdana"/>
                <a:cs typeface="Verdana"/>
              </a:rPr>
              <a:t>form:</a:t>
            </a:r>
            <a:endParaRPr lang="en-US" dirty="0">
              <a:latin typeface="Verdana"/>
              <a:cs typeface="Verdana"/>
            </a:endParaRPr>
          </a:p>
          <a:p>
            <a:pPr marL="1099185">
              <a:lnSpc>
                <a:spcPts val="3210"/>
              </a:lnSpc>
            </a:pPr>
            <a:r>
              <a:rPr lang="en-US" sz="3600" b="1" spc="-165" dirty="0" err="1">
                <a:solidFill>
                  <a:srgbClr val="800000"/>
                </a:solidFill>
                <a:latin typeface="Arial"/>
                <a:cs typeface="Arial"/>
              </a:rPr>
              <a:t>strcat</a:t>
            </a:r>
            <a:r>
              <a:rPr lang="en-US" sz="3600" b="1" spc="-165" dirty="0">
                <a:solidFill>
                  <a:srgbClr val="800000"/>
                </a:solidFill>
                <a:latin typeface="Arial"/>
                <a:cs typeface="Arial"/>
              </a:rPr>
              <a:t>(string1,string2);</a:t>
            </a:r>
            <a:endParaRPr lang="en-US" sz="3600" dirty="0">
              <a:latin typeface="Arial"/>
              <a:cs typeface="Arial"/>
            </a:endParaRPr>
          </a:p>
          <a:p>
            <a:pPr marL="2184400">
              <a:lnSpc>
                <a:spcPct val="100000"/>
              </a:lnSpc>
              <a:spcBef>
                <a:spcPts val="305"/>
              </a:spcBef>
            </a:pPr>
            <a:r>
              <a:rPr lang="en-US" spc="-10" dirty="0">
                <a:latin typeface="Verdana"/>
                <a:cs typeface="Verdana"/>
              </a:rPr>
              <a:t>string1 </a:t>
            </a:r>
            <a:r>
              <a:rPr lang="en-US" spc="-5" dirty="0">
                <a:latin typeface="Verdana"/>
                <a:cs typeface="Verdana"/>
              </a:rPr>
              <a:t>and </a:t>
            </a:r>
            <a:r>
              <a:rPr lang="en-US" spc="-10" dirty="0">
                <a:latin typeface="Verdana"/>
                <a:cs typeface="Verdana"/>
              </a:rPr>
              <a:t>string2 </a:t>
            </a:r>
            <a:r>
              <a:rPr lang="en-US" spc="-5" dirty="0">
                <a:latin typeface="Verdana"/>
                <a:cs typeface="Verdana"/>
              </a:rPr>
              <a:t>are </a:t>
            </a:r>
            <a:r>
              <a:rPr lang="en-US" spc="-10" dirty="0">
                <a:latin typeface="Verdana"/>
                <a:cs typeface="Verdana"/>
              </a:rPr>
              <a:t>character</a:t>
            </a:r>
            <a:r>
              <a:rPr lang="en-US" spc="20" dirty="0">
                <a:latin typeface="Verdana"/>
                <a:cs typeface="Verdana"/>
              </a:rPr>
              <a:t> </a:t>
            </a:r>
            <a:r>
              <a:rPr lang="en-US" spc="-15" dirty="0">
                <a:latin typeface="Verdana"/>
                <a:cs typeface="Verdana"/>
              </a:rPr>
              <a:t>arrays.</a:t>
            </a:r>
            <a:endParaRPr lang="en-US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3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6700"/>
              </a:lnSpc>
              <a:spcBef>
                <a:spcPts val="5"/>
              </a:spcBef>
              <a:buSzPct val="95833"/>
              <a:buFont typeface="Wingdings"/>
              <a:buChar char=""/>
              <a:tabLst>
                <a:tab pos="253365" algn="l"/>
                <a:tab pos="1390015" algn="l"/>
                <a:tab pos="2152650" algn="l"/>
                <a:tab pos="3656965" algn="l"/>
                <a:tab pos="4613910" algn="l"/>
                <a:tab pos="5123180" algn="l"/>
                <a:tab pos="6704965" algn="l"/>
                <a:tab pos="8042275" algn="l"/>
              </a:tabLst>
            </a:pPr>
            <a:r>
              <a:rPr lang="en-US" sz="3200" dirty="0">
                <a:latin typeface="Verdana"/>
                <a:cs typeface="Verdana"/>
              </a:rPr>
              <a:t>When	the	</a:t>
            </a:r>
            <a:r>
              <a:rPr lang="en-US" sz="3200" spc="5" dirty="0">
                <a:latin typeface="Verdana"/>
                <a:cs typeface="Verdana"/>
              </a:rPr>
              <a:t>f</a:t>
            </a:r>
            <a:r>
              <a:rPr lang="en-US" sz="3200" spc="-5" dirty="0">
                <a:latin typeface="Verdana"/>
                <a:cs typeface="Verdana"/>
              </a:rPr>
              <a:t>unction</a:t>
            </a:r>
            <a:r>
              <a:rPr lang="en-US" sz="3200" dirty="0">
                <a:latin typeface="Verdana"/>
                <a:cs typeface="Verdana"/>
              </a:rPr>
              <a:t>	</a:t>
            </a:r>
            <a:r>
              <a:rPr lang="en-US" sz="3200" b="1" spc="-200" dirty="0" err="1">
                <a:latin typeface="Arial"/>
                <a:cs typeface="Arial"/>
              </a:rPr>
              <a:t>strca</a:t>
            </a:r>
            <a:r>
              <a:rPr lang="en-US" sz="3200" b="1" spc="-140" dirty="0" err="1">
                <a:latin typeface="Arial"/>
                <a:cs typeface="Arial"/>
              </a:rPr>
              <a:t>t</a:t>
            </a:r>
            <a:r>
              <a:rPr lang="en-US" sz="3200" b="1" dirty="0">
                <a:latin typeface="Arial"/>
                <a:cs typeface="Arial"/>
              </a:rPr>
              <a:t>	</a:t>
            </a:r>
            <a:r>
              <a:rPr lang="en-US" sz="3200" spc="-5" dirty="0">
                <a:latin typeface="Verdana"/>
                <a:cs typeface="Verdana"/>
              </a:rPr>
              <a:t>is</a:t>
            </a:r>
            <a:r>
              <a:rPr lang="en-US" sz="3200" dirty="0">
                <a:latin typeface="Verdana"/>
                <a:cs typeface="Verdana"/>
              </a:rPr>
              <a:t>	</a:t>
            </a:r>
            <a:r>
              <a:rPr lang="en-US" sz="3200" dirty="0" err="1">
                <a:latin typeface="Verdana"/>
                <a:cs typeface="Verdana"/>
              </a:rPr>
              <a:t>e</a:t>
            </a:r>
            <a:r>
              <a:rPr lang="en-US" sz="3200" spc="-25" dirty="0" err="1">
                <a:latin typeface="Verdana"/>
                <a:cs typeface="Verdana"/>
              </a:rPr>
              <a:t>x</a:t>
            </a:r>
            <a:r>
              <a:rPr lang="en-US" sz="3200" dirty="0" err="1">
                <a:latin typeface="Verdana"/>
                <a:cs typeface="Verdana"/>
              </a:rPr>
              <a:t>cuted</a:t>
            </a:r>
            <a:r>
              <a:rPr lang="en-US" sz="3200" dirty="0">
                <a:latin typeface="Verdana"/>
                <a:cs typeface="Verdana"/>
              </a:rPr>
              <a:t>,	</a:t>
            </a:r>
            <a:r>
              <a:rPr lang="en-US" sz="3200" spc="-5" dirty="0">
                <a:latin typeface="Verdana"/>
                <a:cs typeface="Verdana"/>
              </a:rPr>
              <a:t>string2</a:t>
            </a:r>
            <a:r>
              <a:rPr lang="en-US" sz="3200" dirty="0">
                <a:latin typeface="Verdana"/>
                <a:cs typeface="Verdana"/>
              </a:rPr>
              <a:t>	is  appended </a:t>
            </a:r>
            <a:r>
              <a:rPr lang="en-US" sz="3200" spc="-5" dirty="0">
                <a:latin typeface="Verdana"/>
                <a:cs typeface="Verdana"/>
              </a:rPr>
              <a:t>to </a:t>
            </a:r>
            <a:r>
              <a:rPr lang="en-US" sz="3200" dirty="0">
                <a:latin typeface="Verdana"/>
                <a:cs typeface="Verdana"/>
              </a:rPr>
              <a:t>a</a:t>
            </a:r>
            <a:r>
              <a:rPr lang="en-US" sz="3200" spc="40" dirty="0">
                <a:latin typeface="Verdana"/>
                <a:cs typeface="Verdana"/>
              </a:rPr>
              <a:t> </a:t>
            </a:r>
            <a:r>
              <a:rPr lang="en-US" sz="3200" spc="-10" dirty="0">
                <a:latin typeface="Verdana"/>
                <a:cs typeface="Verdana"/>
              </a:rPr>
              <a:t>string1.</a:t>
            </a:r>
            <a:endParaRPr lang="en-US" sz="32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buSzPct val="95833"/>
              <a:buFont typeface="Wingdings"/>
              <a:buChar char=""/>
              <a:tabLst>
                <a:tab pos="360680" algn="l"/>
                <a:tab pos="778510" algn="l"/>
                <a:tab pos="1663700" algn="l"/>
                <a:tab pos="2178050" algn="l"/>
                <a:tab pos="2717800" algn="l"/>
                <a:tab pos="4326890" algn="l"/>
                <a:tab pos="4991735" algn="l"/>
                <a:tab pos="5714365" algn="l"/>
                <a:tab pos="7318375" algn="l"/>
                <a:tab pos="7790180" algn="l"/>
              </a:tabLst>
            </a:pPr>
            <a:r>
              <a:rPr lang="en-US" sz="3200" dirty="0">
                <a:latin typeface="Verdana"/>
                <a:cs typeface="Verdana"/>
              </a:rPr>
              <a:t>It	does	so	by	rem</a:t>
            </a:r>
            <a:r>
              <a:rPr lang="en-US" sz="3200" spc="-15" dirty="0">
                <a:latin typeface="Verdana"/>
                <a:cs typeface="Verdana"/>
              </a:rPr>
              <a:t>o</a:t>
            </a:r>
            <a:r>
              <a:rPr lang="en-US" sz="3200" spc="-5" dirty="0">
                <a:latin typeface="Verdana"/>
                <a:cs typeface="Verdana"/>
              </a:rPr>
              <a:t>ving</a:t>
            </a:r>
            <a:r>
              <a:rPr lang="en-US" sz="3200" dirty="0">
                <a:latin typeface="Verdana"/>
                <a:cs typeface="Verdana"/>
              </a:rPr>
              <a:t>	the	</a:t>
            </a:r>
            <a:r>
              <a:rPr lang="en-US" sz="3200" spc="-5" dirty="0">
                <a:latin typeface="Verdana"/>
                <a:cs typeface="Verdana"/>
              </a:rPr>
              <a:t>null</a:t>
            </a:r>
            <a:r>
              <a:rPr lang="en-US" sz="3200" dirty="0">
                <a:latin typeface="Verdana"/>
                <a:cs typeface="Verdana"/>
              </a:rPr>
              <a:t>	cha</a:t>
            </a:r>
            <a:r>
              <a:rPr lang="en-US" sz="3200" spc="-45" dirty="0">
                <a:latin typeface="Verdana"/>
                <a:cs typeface="Verdana"/>
              </a:rPr>
              <a:t>r</a:t>
            </a:r>
            <a:r>
              <a:rPr lang="en-US" sz="3200" spc="-5" dirty="0">
                <a:latin typeface="Verdana"/>
                <a:cs typeface="Verdana"/>
              </a:rPr>
              <a:t>a</a:t>
            </a:r>
            <a:r>
              <a:rPr lang="en-US" sz="3200" dirty="0">
                <a:latin typeface="Verdana"/>
                <a:cs typeface="Verdana"/>
              </a:rPr>
              <a:t>cter	at	the  end of </a:t>
            </a:r>
            <a:r>
              <a:rPr lang="en-US" sz="3200" spc="-5" dirty="0">
                <a:latin typeface="Verdana"/>
                <a:cs typeface="Verdana"/>
              </a:rPr>
              <a:t>string1 </a:t>
            </a:r>
            <a:r>
              <a:rPr lang="en-US" sz="3200" dirty="0">
                <a:latin typeface="Verdana"/>
                <a:cs typeface="Verdana"/>
              </a:rPr>
              <a:t>and </a:t>
            </a:r>
            <a:r>
              <a:rPr lang="en-US" sz="3200" spc="-5" dirty="0">
                <a:latin typeface="Verdana"/>
                <a:cs typeface="Verdana"/>
              </a:rPr>
              <a:t>placing string2 </a:t>
            </a:r>
            <a:r>
              <a:rPr lang="en-US" sz="3200" dirty="0">
                <a:latin typeface="Verdana"/>
                <a:cs typeface="Verdana"/>
              </a:rPr>
              <a:t>from</a:t>
            </a:r>
            <a:r>
              <a:rPr lang="en-US" sz="3200" spc="135" dirty="0">
                <a:latin typeface="Verdana"/>
                <a:cs typeface="Verdana"/>
              </a:rPr>
              <a:t> </a:t>
            </a:r>
            <a:r>
              <a:rPr lang="en-US" sz="3200" dirty="0">
                <a:latin typeface="Verdana"/>
                <a:cs typeface="Verdana"/>
              </a:rPr>
              <a:t>there.</a:t>
            </a:r>
          </a:p>
          <a:p>
            <a:pPr marL="12700">
              <a:lnSpc>
                <a:spcPct val="100000"/>
              </a:lnSpc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lang="en-US" sz="3200" spc="-5" dirty="0">
                <a:latin typeface="Verdana"/>
                <a:cs typeface="Verdana"/>
              </a:rPr>
              <a:t>The string at string2 remains</a:t>
            </a:r>
            <a:r>
              <a:rPr lang="en-US" sz="3200" spc="90" dirty="0">
                <a:latin typeface="Verdana"/>
                <a:cs typeface="Verdana"/>
              </a:rPr>
              <a:t> </a:t>
            </a:r>
            <a:r>
              <a:rPr lang="en-US" sz="3200" dirty="0">
                <a:latin typeface="Verdana"/>
                <a:cs typeface="Verdana"/>
              </a:rPr>
              <a:t>unchanged.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33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4D01-F42F-4688-9E32-67657216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95BD-FF6E-4BEF-8AE0-1459D2A30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6160B22-6947-4770-997E-9DA15B7D6ECF}"/>
              </a:ext>
            </a:extLst>
          </p:cNvPr>
          <p:cNvSpPr txBox="1">
            <a:spLocks/>
          </p:cNvSpPr>
          <p:nvPr/>
        </p:nvSpPr>
        <p:spPr>
          <a:xfrm>
            <a:off x="993902" y="656336"/>
            <a:ext cx="5408295" cy="63563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80"/>
              <a:t>Concatenation </a:t>
            </a:r>
            <a:r>
              <a:rPr lang="en-US" spc="-150"/>
              <a:t>of </a:t>
            </a:r>
            <a:r>
              <a:rPr lang="en-US" spc="-70"/>
              <a:t>2</a:t>
            </a:r>
            <a:r>
              <a:rPr lang="en-US" spc="-680"/>
              <a:t> </a:t>
            </a:r>
            <a:r>
              <a:rPr lang="en-US" spc="-145"/>
              <a:t>strings</a:t>
            </a:r>
            <a:endParaRPr lang="en-US" spc="-145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06FCC42-2DCB-4EB0-BEBE-EF8D29189947}"/>
              </a:ext>
            </a:extLst>
          </p:cNvPr>
          <p:cNvSpPr txBox="1">
            <a:spLocks/>
          </p:cNvSpPr>
          <p:nvPr/>
        </p:nvSpPr>
        <p:spPr>
          <a:xfrm>
            <a:off x="993902" y="6901646"/>
            <a:ext cx="7029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lang="en-US" spc="-10"/>
              <a:t>7/13/2012</a:t>
            </a:r>
            <a:endParaRPr lang="en-US" spc="-1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C59C810-6A94-4F16-887E-D2459D6F4E7C}"/>
              </a:ext>
            </a:extLst>
          </p:cNvPr>
          <p:cNvSpPr txBox="1">
            <a:spLocks/>
          </p:cNvSpPr>
          <p:nvPr/>
        </p:nvSpPr>
        <p:spPr>
          <a:xfrm>
            <a:off x="841502" y="1864105"/>
            <a:ext cx="3937000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1249680">
              <a:lnSpc>
                <a:spcPct val="100000"/>
              </a:lnSpc>
              <a:spcBef>
                <a:spcPts val="100"/>
              </a:spcBef>
            </a:pPr>
            <a:r>
              <a:rPr lang="en-US" spc="-190" dirty="0"/>
              <a:t>#include&lt;</a:t>
            </a:r>
            <a:r>
              <a:rPr lang="en-US" spc="-190" dirty="0" err="1"/>
              <a:t>iostream.h</a:t>
            </a:r>
            <a:r>
              <a:rPr lang="en-US" spc="-190" dirty="0"/>
              <a:t>&gt;  </a:t>
            </a:r>
            <a:r>
              <a:rPr lang="en-US" spc="-180" dirty="0"/>
              <a:t>#include&lt;</a:t>
            </a:r>
            <a:r>
              <a:rPr lang="en-US" spc="-180" dirty="0" err="1"/>
              <a:t>conio.h</a:t>
            </a:r>
            <a:r>
              <a:rPr lang="en-US" spc="-180" dirty="0"/>
              <a:t>&gt;  </a:t>
            </a:r>
            <a:r>
              <a:rPr lang="en-US" spc="-195" dirty="0"/>
              <a:t>#include&lt;</a:t>
            </a:r>
            <a:r>
              <a:rPr lang="en-US" spc="-195" dirty="0" err="1"/>
              <a:t>string.h</a:t>
            </a:r>
            <a:r>
              <a:rPr lang="en-US" spc="-195" dirty="0"/>
              <a:t>&gt;  #include&lt;</a:t>
            </a:r>
            <a:r>
              <a:rPr lang="en-US" spc="-195" dirty="0" err="1"/>
              <a:t>stdio.h</a:t>
            </a:r>
            <a:r>
              <a:rPr lang="en-US" spc="-195" dirty="0"/>
              <a:t>&gt;  </a:t>
            </a:r>
            <a:r>
              <a:rPr lang="en-US" spc="-145" dirty="0"/>
              <a:t>void</a:t>
            </a:r>
            <a:r>
              <a:rPr lang="en-US" spc="-75" dirty="0"/>
              <a:t> </a:t>
            </a:r>
            <a:r>
              <a:rPr lang="en-US" spc="-10" dirty="0"/>
              <a:t>main()</a:t>
            </a:r>
          </a:p>
          <a:p>
            <a:pPr marL="12700">
              <a:lnSpc>
                <a:spcPct val="100000"/>
              </a:lnSpc>
            </a:pPr>
            <a:r>
              <a:rPr lang="en-US" spc="120" dirty="0"/>
              <a:t>{</a:t>
            </a:r>
          </a:p>
          <a:p>
            <a:pPr marL="12700" marR="5080">
              <a:lnSpc>
                <a:spcPct val="100000"/>
              </a:lnSpc>
            </a:pPr>
            <a:r>
              <a:rPr lang="en-US" spc="-220" dirty="0"/>
              <a:t>char </a:t>
            </a:r>
            <a:r>
              <a:rPr lang="en-US" spc="-40" dirty="0"/>
              <a:t>s1[40], </a:t>
            </a:r>
            <a:r>
              <a:rPr lang="en-US" spc="-20" dirty="0"/>
              <a:t>s2[50];  </a:t>
            </a:r>
            <a:r>
              <a:rPr lang="en-US" spc="-190" dirty="0" err="1"/>
              <a:t>cout</a:t>
            </a:r>
            <a:r>
              <a:rPr lang="en-US" spc="-190" dirty="0"/>
              <a:t>&lt;&lt;"\</a:t>
            </a:r>
            <a:r>
              <a:rPr lang="en-US" spc="-190" dirty="0" err="1"/>
              <a:t>nEnter</a:t>
            </a:r>
            <a:r>
              <a:rPr lang="en-US" spc="-190" dirty="0"/>
              <a:t> </a:t>
            </a:r>
            <a:r>
              <a:rPr lang="en-US" spc="-120" dirty="0"/>
              <a:t>the </a:t>
            </a:r>
            <a:r>
              <a:rPr lang="en-US" spc="-140" dirty="0"/>
              <a:t>first </a:t>
            </a:r>
            <a:r>
              <a:rPr lang="en-US" spc="-175" dirty="0"/>
              <a:t>string";  </a:t>
            </a:r>
            <a:r>
              <a:rPr lang="en-US" spc="-180" dirty="0"/>
              <a:t>gets(s1);</a:t>
            </a:r>
          </a:p>
          <a:p>
            <a:pPr marL="12700" marR="604520">
              <a:lnSpc>
                <a:spcPct val="100000"/>
              </a:lnSpc>
            </a:pPr>
            <a:r>
              <a:rPr lang="en-US" spc="-190" dirty="0" err="1"/>
              <a:t>cout</a:t>
            </a:r>
            <a:r>
              <a:rPr lang="en-US" spc="-190" dirty="0"/>
              <a:t>&lt;&lt;"\</a:t>
            </a:r>
            <a:r>
              <a:rPr lang="en-US" spc="-190" dirty="0" err="1"/>
              <a:t>nEnter</a:t>
            </a:r>
            <a:r>
              <a:rPr lang="en-US" spc="-190" dirty="0"/>
              <a:t> </a:t>
            </a:r>
            <a:r>
              <a:rPr lang="en-US" spc="-120" dirty="0"/>
              <a:t>the </a:t>
            </a:r>
            <a:r>
              <a:rPr lang="en-US" spc="-240" dirty="0"/>
              <a:t>second  </a:t>
            </a:r>
            <a:r>
              <a:rPr lang="en-US" spc="-180" dirty="0"/>
              <a:t>string“;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89B5D47-EB0C-4103-BDAF-4B81C5121E46}"/>
              </a:ext>
            </a:extLst>
          </p:cNvPr>
          <p:cNvSpPr txBox="1"/>
          <p:nvPr/>
        </p:nvSpPr>
        <p:spPr>
          <a:xfrm>
            <a:off x="5261102" y="1979929"/>
            <a:ext cx="42132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8826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latin typeface="Arial"/>
                <a:cs typeface="Arial"/>
              </a:rPr>
              <a:t>gets(s2);  </a:t>
            </a:r>
            <a:r>
              <a:rPr sz="2400" b="1" spc="-170" dirty="0">
                <a:latin typeface="Arial"/>
                <a:cs typeface="Arial"/>
              </a:rPr>
              <a:t>strcat(s1,s2);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190" dirty="0">
                <a:latin typeface="Arial"/>
                <a:cs typeface="Arial"/>
              </a:rPr>
              <a:t>cout&lt;&lt;"\nConcatenated </a:t>
            </a:r>
            <a:r>
              <a:rPr sz="2400" b="1" spc="-160" dirty="0">
                <a:latin typeface="Arial"/>
                <a:cs typeface="Arial"/>
              </a:rPr>
              <a:t>string </a:t>
            </a:r>
            <a:r>
              <a:rPr sz="2400" b="1" spc="-245" dirty="0">
                <a:latin typeface="Arial"/>
                <a:cs typeface="Arial"/>
              </a:rPr>
              <a:t>is";  </a:t>
            </a:r>
            <a:r>
              <a:rPr sz="2400" b="1" spc="-275" dirty="0">
                <a:latin typeface="Arial"/>
                <a:cs typeface="Arial"/>
              </a:rPr>
              <a:t>cout&lt;&lt;“concatenated=“&lt;&lt;s1;  </a:t>
            </a:r>
            <a:r>
              <a:rPr sz="2400" b="1" spc="-80" dirty="0">
                <a:latin typeface="Arial"/>
                <a:cs typeface="Arial"/>
              </a:rPr>
              <a:t>getch();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120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679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4B3300-6953-4CD7-832D-E441BA94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47" y="1122916"/>
            <a:ext cx="3097036" cy="408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BA2B2-87F6-4AB0-B693-2713D393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EDFF-F9B3-426B-B0E5-BD3A3028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35237"/>
            <a:ext cx="8825659" cy="39108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// Display “This is my first C++ program”</a:t>
            </a:r>
          </a:p>
          <a:p>
            <a:pPr marL="0" indent="0">
              <a:buNone/>
            </a:pPr>
            <a:r>
              <a:rPr lang="en-US" dirty="0"/>
              <a:t>// Single line comment</a:t>
            </a:r>
          </a:p>
          <a:p>
            <a:pPr marL="0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iostream.h</a:t>
            </a:r>
            <a:r>
              <a:rPr lang="en-US" b="1" dirty="0"/>
              <a:t>&gt;  </a:t>
            </a:r>
            <a:r>
              <a:rPr lang="en-US" dirty="0"/>
              <a:t>// preprocessor directive</a:t>
            </a:r>
          </a:p>
          <a:p>
            <a:pPr marL="0" indent="0">
              <a:buNone/>
            </a:pPr>
            <a:r>
              <a:rPr lang="en-US" b="1" dirty="0"/>
              <a:t>void main( ) </a:t>
            </a:r>
            <a:r>
              <a:rPr lang="en-US" dirty="0"/>
              <a:t>// Entry point for program execution</a:t>
            </a:r>
          </a:p>
          <a:p>
            <a:pPr marL="0" indent="0">
              <a:buNone/>
            </a:pPr>
            <a:r>
              <a:rPr lang="en-US" b="1" dirty="0"/>
              <a:t>{Begin</a:t>
            </a:r>
          </a:p>
          <a:p>
            <a:pPr marL="0" indent="0">
              <a:buNone/>
            </a:pPr>
            <a:r>
              <a:rPr lang="en-US" dirty="0"/>
              <a:t>// block of statements: </a:t>
            </a:r>
          </a:p>
          <a:p>
            <a:pPr marL="0" indent="0">
              <a:buNone/>
            </a:pPr>
            <a:r>
              <a:rPr lang="en-US" b="1" dirty="0" err="1"/>
              <a:t>clrscr</a:t>
            </a:r>
            <a:r>
              <a:rPr lang="en-US" b="1" dirty="0"/>
              <a:t>( ); </a:t>
            </a:r>
          </a:p>
          <a:p>
            <a:pPr marL="0" indent="0">
              <a:buNone/>
            </a:pPr>
            <a:r>
              <a:rPr lang="en-US" b="1" dirty="0" err="1"/>
              <a:t>cout</a:t>
            </a:r>
            <a:r>
              <a:rPr lang="en-US" b="1" dirty="0"/>
              <a:t> &lt;&lt; “This is my </a:t>
            </a:r>
            <a:r>
              <a:rPr lang="en-US" b="1" dirty="0" err="1"/>
              <a:t>frist</a:t>
            </a:r>
            <a:r>
              <a:rPr lang="en-US" b="1" dirty="0"/>
              <a:t> C++ program”;</a:t>
            </a:r>
          </a:p>
          <a:p>
            <a:pPr marL="0" indent="0">
              <a:buNone/>
            </a:pPr>
            <a:r>
              <a:rPr lang="en-US" dirty="0"/>
              <a:t> // block of statements: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End}</a:t>
            </a:r>
          </a:p>
        </p:txBody>
      </p:sp>
    </p:spTree>
    <p:extLst>
      <p:ext uri="{BB962C8B-B14F-4D97-AF65-F5344CB8AC3E}">
        <p14:creationId xmlns:p14="http://schemas.microsoft.com/office/powerpoint/2010/main" val="28571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4ACE-3030-4176-BB4F-ECD5B949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D89-983D-4E6E-BFB6-D7E1F2EE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36763"/>
            <a:ext cx="8825659" cy="42625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Calibri-Bold"/>
              </a:rPr>
              <a:t>#include &lt;</a:t>
            </a:r>
            <a:r>
              <a:rPr lang="en-US" b="1" dirty="0" err="1">
                <a:solidFill>
                  <a:srgbClr val="C1504D"/>
                </a:solidFill>
                <a:latin typeface="Calibri-Bold"/>
              </a:rPr>
              <a:t>iostream.h</a:t>
            </a:r>
            <a:r>
              <a:rPr lang="en-US" b="1" dirty="0">
                <a:solidFill>
                  <a:srgbClr val="C1504D"/>
                </a:solidFill>
                <a:latin typeface="Calibri-Bold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-Bold"/>
              </a:rPr>
              <a:t>void main() {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2060"/>
                </a:solidFill>
                <a:latin typeface="Calibri-Bold"/>
              </a:rPr>
              <a:t>cout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 &lt;&lt; </a:t>
            </a:r>
            <a:r>
              <a:rPr lang="en-US" b="1" dirty="0">
                <a:solidFill>
                  <a:srgbClr val="262626"/>
                </a:solidFill>
                <a:latin typeface="Calibri-Bold"/>
              </a:rPr>
              <a:t>“Enter Roll Number and marks of three subjects”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-Bold"/>
              </a:rPr>
              <a:t>int </a:t>
            </a:r>
            <a:r>
              <a:rPr lang="en-US" b="1" dirty="0">
                <a:solidFill>
                  <a:srgbClr val="C10000"/>
                </a:solidFill>
                <a:latin typeface="Calibri-Bold"/>
              </a:rPr>
              <a:t>RollNo,marks1, marks2, marks3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-Bold"/>
              </a:rPr>
              <a:t>float </a:t>
            </a:r>
            <a:r>
              <a:rPr lang="en-US" b="1" dirty="0">
                <a:solidFill>
                  <a:srgbClr val="C10000"/>
                </a:solidFill>
                <a:latin typeface="Calibri-Bold"/>
              </a:rPr>
              <a:t>avg = 0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-Bold"/>
              </a:rPr>
              <a:t>const </a:t>
            </a:r>
            <a:r>
              <a:rPr lang="en-US" b="1" dirty="0">
                <a:solidFill>
                  <a:srgbClr val="C10000"/>
                </a:solidFill>
                <a:latin typeface="Calibri-Bold"/>
              </a:rPr>
              <a:t>minimum = 35.0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;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2060"/>
                </a:solidFill>
                <a:latin typeface="Calibri-Bold"/>
              </a:rPr>
              <a:t>cin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 &gt;&gt; </a:t>
            </a:r>
            <a:r>
              <a:rPr lang="en-US" b="1" dirty="0">
                <a:solidFill>
                  <a:srgbClr val="C10000"/>
                </a:solidFill>
                <a:latin typeface="Calibri-Bold"/>
              </a:rPr>
              <a:t>marks1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&gt;&gt; </a:t>
            </a:r>
            <a:r>
              <a:rPr lang="en-US" b="1" dirty="0">
                <a:solidFill>
                  <a:srgbClr val="C10000"/>
                </a:solidFill>
                <a:latin typeface="Calibri-Bold"/>
              </a:rPr>
              <a:t>marks2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&gt;&gt; </a:t>
            </a:r>
            <a:r>
              <a:rPr lang="en-US" b="1" dirty="0">
                <a:solidFill>
                  <a:srgbClr val="C10000"/>
                </a:solidFill>
                <a:latin typeface="Calibri-Bold"/>
              </a:rPr>
              <a:t>marks3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0000"/>
                </a:solidFill>
                <a:latin typeface="Calibri-Bold"/>
              </a:rPr>
              <a:t>avg = (marks1+marks2+marks3)/avg;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-Bold"/>
              </a:rPr>
              <a:t>if (</a:t>
            </a:r>
            <a:r>
              <a:rPr lang="en-US" b="1" dirty="0">
                <a:solidFill>
                  <a:srgbClr val="C10000"/>
                </a:solidFill>
                <a:latin typeface="Calibri-Bold"/>
              </a:rPr>
              <a:t>avg &lt; minimum 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)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2060"/>
                </a:solidFill>
                <a:latin typeface="Calibri-Bold"/>
              </a:rPr>
              <a:t>cout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 &lt;&lt; </a:t>
            </a:r>
            <a:r>
              <a:rPr lang="en-US" b="1" dirty="0" err="1">
                <a:solidFill>
                  <a:srgbClr val="C10000"/>
                </a:solidFill>
                <a:latin typeface="Calibri-Bold"/>
              </a:rPr>
              <a:t>RollNo</a:t>
            </a:r>
            <a:r>
              <a:rPr lang="en-US" b="1" dirty="0">
                <a:solidFill>
                  <a:srgbClr val="C10000"/>
                </a:solidFill>
                <a:latin typeface="Calibri-Bold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&lt;&lt;</a:t>
            </a:r>
            <a:r>
              <a:rPr lang="en-US" b="1" dirty="0">
                <a:solidFill>
                  <a:srgbClr val="2A62A9"/>
                </a:solidFill>
                <a:latin typeface="Calibri-Bold"/>
              </a:rPr>
              <a:t>“ fail”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&lt;&lt; end;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-Bold"/>
              </a:rPr>
              <a:t>else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2060"/>
                </a:solidFill>
                <a:latin typeface="Calibri-Bold"/>
              </a:rPr>
              <a:t>cout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 &lt;&lt; </a:t>
            </a:r>
            <a:r>
              <a:rPr lang="en-US" b="1" dirty="0" err="1">
                <a:solidFill>
                  <a:srgbClr val="C10000"/>
                </a:solidFill>
                <a:latin typeface="Calibri-Bold"/>
              </a:rPr>
              <a:t>RollNo</a:t>
            </a:r>
            <a:r>
              <a:rPr lang="en-US" b="1" dirty="0">
                <a:solidFill>
                  <a:srgbClr val="C10000"/>
                </a:solidFill>
                <a:latin typeface="Calibri-Bold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&lt;&lt; </a:t>
            </a:r>
            <a:r>
              <a:rPr lang="en-US" b="1" dirty="0">
                <a:solidFill>
                  <a:srgbClr val="2A62A9"/>
                </a:solidFill>
                <a:latin typeface="Calibri-Bold"/>
              </a:rPr>
              <a:t>“pass”</a:t>
            </a:r>
            <a:r>
              <a:rPr lang="en-US" b="1" dirty="0">
                <a:solidFill>
                  <a:srgbClr val="002060"/>
                </a:solidFill>
                <a:latin typeface="Calibri-Bold"/>
              </a:rPr>
              <a:t>&lt;&lt;end;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648A41-83C6-4D8F-A0F0-3DCB7A0DC37A}"/>
</file>

<file path=customXml/itemProps2.xml><?xml version="1.0" encoding="utf-8"?>
<ds:datastoreItem xmlns:ds="http://schemas.openxmlformats.org/officeDocument/2006/customXml" ds:itemID="{6AB8EC15-2965-4F8D-829D-C849789DC82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</TotalTime>
  <Words>2372</Words>
  <Application>Microsoft Office PowerPoint</Application>
  <PresentationFormat>Widescreen</PresentationFormat>
  <Paragraphs>524</Paragraphs>
  <Slides>78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</vt:lpstr>
      <vt:lpstr>ArialRoundedMTBold</vt:lpstr>
      <vt:lpstr>Calibri</vt:lpstr>
      <vt:lpstr>Calibri Light</vt:lpstr>
      <vt:lpstr>Calibri-Bold</vt:lpstr>
      <vt:lpstr>Calibri-Italic</vt:lpstr>
      <vt:lpstr>Comic Sans MS</vt:lpstr>
      <vt:lpstr>Courier New</vt:lpstr>
      <vt:lpstr>Monotype Corsiva</vt:lpstr>
      <vt:lpstr>Monotype Sorts</vt:lpstr>
      <vt:lpstr>PMingLiU</vt:lpstr>
      <vt:lpstr>TempusSansITC</vt:lpstr>
      <vt:lpstr>Times New Roman</vt:lpstr>
      <vt:lpstr>Trebuchet MS</vt:lpstr>
      <vt:lpstr>Verdana</vt:lpstr>
      <vt:lpstr>Wingdings</vt:lpstr>
      <vt:lpstr>Wingdings-Regular</vt:lpstr>
      <vt:lpstr>Office Theme</vt:lpstr>
      <vt:lpstr>Paint Shop Pro Image</vt:lpstr>
      <vt:lpstr>PowerPoint Presentation</vt:lpstr>
      <vt:lpstr>C++ Tokens</vt:lpstr>
      <vt:lpstr>C++ Tokens</vt:lpstr>
      <vt:lpstr>PowerPoint Presentation</vt:lpstr>
      <vt:lpstr>// my first program in C++</vt:lpstr>
      <vt:lpstr>#include &lt;iostream.h&gt;</vt:lpstr>
      <vt:lpstr>void main()</vt:lpstr>
      <vt:lpstr>PowerPoint Presentation</vt:lpstr>
      <vt:lpstr>Simple C++ Programs..</vt:lpstr>
      <vt:lpstr>Program to read and display a number</vt:lpstr>
      <vt:lpstr>C++ decision making and branching statements</vt:lpstr>
      <vt:lpstr>if statement</vt:lpstr>
      <vt:lpstr>Different forms of if statement</vt:lpstr>
      <vt:lpstr>Simple if Statement</vt:lpstr>
      <vt:lpstr>If else statement</vt:lpstr>
      <vt:lpstr> Nesting of if-else Statements </vt:lpstr>
      <vt:lpstr> The else if Ladder </vt:lpstr>
      <vt:lpstr>  The switch Statement </vt:lpstr>
      <vt:lpstr>PowerPoint Presentation</vt:lpstr>
      <vt:lpstr> switch- example </vt:lpstr>
      <vt:lpstr>DECISION MAKING AND LOOPING CONTROL STRUCTURES</vt:lpstr>
      <vt:lpstr>While statement</vt:lpstr>
      <vt:lpstr>The do statement</vt:lpstr>
      <vt:lpstr>The for statement</vt:lpstr>
      <vt:lpstr>Nesting of for loop</vt:lpstr>
      <vt:lpstr>Jumping out of a loop</vt:lpstr>
      <vt:lpstr>Exiting a loop with break statement</vt:lpstr>
      <vt:lpstr>Skipping a part of loop</vt:lpstr>
      <vt:lpstr>Tutorial</vt:lpstr>
      <vt:lpstr>Arrays</vt:lpstr>
      <vt:lpstr>PowerPoint Presentation</vt:lpstr>
      <vt:lpstr>PowerPoint Presentation</vt:lpstr>
      <vt:lpstr>PowerPoint Presentation</vt:lpstr>
      <vt:lpstr>PowerPoint Presentation</vt:lpstr>
      <vt:lpstr>Bubble sort algorithm</vt:lpstr>
      <vt:lpstr>PowerPoint Presentation</vt:lpstr>
      <vt:lpstr>PowerPoint Presentation</vt:lpstr>
      <vt:lpstr>Bubble sort procedure</vt:lpstr>
      <vt:lpstr>Selection Sort (Ex. 2.2-2, page 27)</vt:lpstr>
      <vt:lpstr>Example</vt:lpstr>
      <vt:lpstr>Selection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INSERTION-SORT</vt:lpstr>
      <vt:lpstr>Insertion Sort</vt:lpstr>
      <vt:lpstr>Linear search</vt:lpstr>
      <vt:lpstr>Example</vt:lpstr>
      <vt:lpstr>Example</vt:lpstr>
      <vt:lpstr>PowerPoint Presentation</vt:lpstr>
      <vt:lpstr>Binary Search</vt:lpstr>
      <vt:lpstr>Example</vt:lpstr>
      <vt:lpstr>PowerPoint Presentation</vt:lpstr>
      <vt:lpstr>PowerPoint Presentation</vt:lpstr>
      <vt:lpstr>PowerPoint Presentation</vt:lpstr>
      <vt:lpstr>Procedure</vt:lpstr>
      <vt:lpstr>PowerPoint Presentation</vt:lpstr>
      <vt:lpstr>2 – D Arrays</vt:lpstr>
      <vt:lpstr>PowerPoint Presentation</vt:lpstr>
      <vt:lpstr>PowerPoint Presentation</vt:lpstr>
      <vt:lpstr>Read a matrix example</vt:lpstr>
      <vt:lpstr>Multi – dimensional arrays</vt:lpstr>
      <vt:lpstr>Strings</vt:lpstr>
      <vt:lpstr>PowerPoint Presentation</vt:lpstr>
      <vt:lpstr>PowerPoint Presentation</vt:lpstr>
      <vt:lpstr>Example</vt:lpstr>
      <vt:lpstr>Library functions: String Handling functions(built-in)</vt:lpstr>
      <vt:lpstr>Library function: strlen()</vt:lpstr>
      <vt:lpstr>PowerPoint Presentation</vt:lpstr>
      <vt:lpstr>Copies a string using a for loop</vt:lpstr>
      <vt:lpstr>Library function: strcpy()</vt:lpstr>
      <vt:lpstr>strcpy(): Example</vt:lpstr>
      <vt:lpstr>Library function: strcmp()</vt:lpstr>
      <vt:lpstr>Library function: strcat()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Jayashree [MAHE-MIT]</dc:creator>
  <cp:lastModifiedBy>Manjula Shenoy K</cp:lastModifiedBy>
  <cp:revision>50</cp:revision>
  <dcterms:created xsi:type="dcterms:W3CDTF">2018-06-29T07:17:46Z</dcterms:created>
  <dcterms:modified xsi:type="dcterms:W3CDTF">2020-07-28T05:13:57Z</dcterms:modified>
</cp:coreProperties>
</file>